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286" r:id="rId3"/>
    <p:sldId id="256" r:id="rId4"/>
    <p:sldId id="257" r:id="rId5"/>
    <p:sldId id="258" r:id="rId6"/>
    <p:sldId id="287" r:id="rId7"/>
    <p:sldId id="260" r:id="rId8"/>
    <p:sldId id="261" r:id="rId9"/>
    <p:sldId id="262" r:id="rId10"/>
    <p:sldId id="263" r:id="rId11"/>
    <p:sldId id="264" r:id="rId12"/>
    <p:sldId id="275" r:id="rId13"/>
    <p:sldId id="276" r:id="rId14"/>
    <p:sldId id="265" r:id="rId15"/>
    <p:sldId id="277" r:id="rId16"/>
    <p:sldId id="278" r:id="rId17"/>
    <p:sldId id="268" r:id="rId18"/>
    <p:sldId id="279" r:id="rId19"/>
    <p:sldId id="267" r:id="rId20"/>
    <p:sldId id="281" r:id="rId21"/>
    <p:sldId id="282" r:id="rId22"/>
    <p:sldId id="269" r:id="rId23"/>
    <p:sldId id="266" r:id="rId24"/>
    <p:sldId id="284" r:id="rId25"/>
    <p:sldId id="285" r:id="rId26"/>
    <p:sldId id="272" r:id="rId27"/>
    <p:sldId id="283" r:id="rId28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1D6F5D-5EDB-4523-9148-798AFBDF30FF}">
          <p14:sldIdLst>
            <p14:sldId id="259"/>
            <p14:sldId id="286"/>
            <p14:sldId id="256"/>
            <p14:sldId id="257"/>
            <p14:sldId id="258"/>
            <p14:sldId id="287"/>
            <p14:sldId id="260"/>
            <p14:sldId id="261"/>
            <p14:sldId id="262"/>
            <p14:sldId id="263"/>
            <p14:sldId id="264"/>
            <p14:sldId id="275"/>
            <p14:sldId id="276"/>
            <p14:sldId id="265"/>
            <p14:sldId id="277"/>
            <p14:sldId id="278"/>
            <p14:sldId id="268"/>
            <p14:sldId id="279"/>
            <p14:sldId id="267"/>
            <p14:sldId id="281"/>
            <p14:sldId id="282"/>
            <p14:sldId id="269"/>
            <p14:sldId id="266"/>
            <p14:sldId id="284"/>
            <p14:sldId id="285"/>
            <p14:sldId id="27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ika Fajrin" initials="AF" lastIdx="1" clrIdx="0">
    <p:extLst>
      <p:ext uri="{19B8F6BF-5375-455C-9EA6-DF929625EA0E}">
        <p15:presenceInfo xmlns:p15="http://schemas.microsoft.com/office/powerpoint/2012/main" userId="S-1-5-21-3337816499-1832811445-3669051078-16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C3793A2-BEA6-4476-986B-DCEBD3D3FA98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5BAEA35-ECA3-48B8-AE08-A0C115BA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6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AEA35-ECA3-48B8-AE08-A0C115BAE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9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AEA35-ECA3-48B8-AE08-A0C115BAED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4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5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3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7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5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1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5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8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8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5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9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E02D9-0573-47ED-B03C-CD421A2C2997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E8C4E-18E3-492F-AFAB-C187B2311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5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1011" cy="6865341"/>
          </a:xfrm>
        </p:spPr>
      </p:pic>
    </p:spTree>
    <p:extLst>
      <p:ext uri="{BB962C8B-B14F-4D97-AF65-F5344CB8AC3E}">
        <p14:creationId xmlns:p14="http://schemas.microsoft.com/office/powerpoint/2010/main" val="30675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4" y="0"/>
            <a:ext cx="12197954" cy="6858000"/>
          </a:xfrm>
        </p:spPr>
      </p:pic>
    </p:spTree>
    <p:extLst>
      <p:ext uri="{BB962C8B-B14F-4D97-AF65-F5344CB8AC3E}">
        <p14:creationId xmlns:p14="http://schemas.microsoft.com/office/powerpoint/2010/main" val="300795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295829"/>
              </p:ext>
            </p:extLst>
          </p:nvPr>
        </p:nvGraphicFramePr>
        <p:xfrm>
          <a:off x="157655" y="706058"/>
          <a:ext cx="11855998" cy="5914734"/>
        </p:xfrm>
        <a:graphic>
          <a:graphicData uri="http://schemas.openxmlformats.org/drawingml/2006/table">
            <a:tbl>
              <a:tblPr/>
              <a:tblGrid>
                <a:gridCol w="279986"/>
                <a:gridCol w="3623653"/>
                <a:gridCol w="3118571"/>
                <a:gridCol w="3029471"/>
                <a:gridCol w="1804317"/>
              </a:tblGrid>
              <a:tr h="3435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URAIAN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SINAR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MUDHARABAH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SINAR iB WADI'AH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SIMPEL 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WADI'AH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312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PERSYARATAN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616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*SETORAN AWAL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RP.50.000,-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RP.100.000,-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RP.1.000,- (JIKA VIA ATM RP.15.000,-)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MINIMAL SETORAN BERIKUTNYA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RP.20.000,-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RP.20.000,-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4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SALDO MINIMUM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RP.20.000,-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RP.100.000,-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RP.1.000,-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12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BIAYA-BIAYA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616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BIAYA ADMINISTRASI PER BULAN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BAGI HASIL &gt; RP.5.000,- ADM RP.5.000,- BAGI HASIL &lt; RP.5.000,- ADM = BAGI HASIL</a:t>
                      </a:r>
                    </a:p>
                  </a:txBody>
                  <a:tcPr marL="8720" marR="8720" marT="87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BIAYA ADM ATM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SILVER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RP.10.000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,-  GOLD RP.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15.000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,-  PLATINUM RP.17.500,-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PENGGANTIAN BUKU TABUNGAN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GANTI BUKU PENUH : RP.5.000,- (BEDA CABANG PENERBIT) GANTI BUKU HILANG : RP.5.000,- (LAMPIRAN SURAT KETERANGAN HILANG KEPOLISIAN )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GANTI BUKU PENUH : RP.5.000,- (BEDA CABANG PENERBIT) GANTI BUKU HILANG : RP.5.000,- (LAMPIRAN SURAT KETERANGAN HILANG KEPOLISIAN )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6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PENUTUPAN REKENING ATAS PERMINTAAN SENDIRI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RP.20.000,-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RP.50.000,-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60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TARIK TUNAI DI CABANG LAIN DI TELLER COUNTER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44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  S/D Rp. 5 JUTA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RP.2.500,-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RP.2.500,-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603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DIATAS Rp.5 JUTA S/D RP. 25 JUTA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RP.5.000,-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RP.5.000,-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603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DIATAS RP.25 JUTA S/D RP.50 JUTA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RP.10.000,-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RP.10.000,-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44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DIATAS RP.50 JUTA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RP.50.000,-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RP.50.000,-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440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CABANG SEKOTA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PEMBUATAN KARTU ATM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PENGGANTIAN KARTU ATM</a:t>
                      </a:r>
                    </a:p>
                  </a:txBody>
                  <a:tcPr marL="8720" marR="8720" marT="8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RP.10.000,-</a:t>
                      </a:r>
                    </a:p>
                  </a:txBody>
                  <a:tcPr marL="8720" marR="8720" marT="8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39289"/>
              </p:ext>
            </p:extLst>
          </p:nvPr>
        </p:nvGraphicFramePr>
        <p:xfrm>
          <a:off x="7148927" y="147596"/>
          <a:ext cx="4841304" cy="495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Worksheet" r:id="rId3" imgW="3447955" imgH="247504" progId="Excel.Sheet.12">
                  <p:embed/>
                </p:oleObj>
              </mc:Choice>
              <mc:Fallback>
                <p:oleObj name="Worksheet" r:id="rId3" imgW="3447955" imgH="247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48927" y="147596"/>
                        <a:ext cx="4841304" cy="495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60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078824"/>
              </p:ext>
            </p:extLst>
          </p:nvPr>
        </p:nvGraphicFramePr>
        <p:xfrm>
          <a:off x="7058775" y="121840"/>
          <a:ext cx="4905698" cy="495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Worksheet" r:id="rId3" imgW="3447955" imgH="247504" progId="Excel.Sheet.12">
                  <p:embed/>
                </p:oleObj>
              </mc:Choice>
              <mc:Fallback>
                <p:oleObj name="Worksheet" r:id="rId3" imgW="3447955" imgH="247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58775" y="121840"/>
                        <a:ext cx="4905698" cy="495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59835"/>
              </p:ext>
            </p:extLst>
          </p:nvPr>
        </p:nvGraphicFramePr>
        <p:xfrm>
          <a:off x="189185" y="991673"/>
          <a:ext cx="11824468" cy="5190182"/>
        </p:xfrm>
        <a:graphic>
          <a:graphicData uri="http://schemas.openxmlformats.org/drawingml/2006/table">
            <a:tbl>
              <a:tblPr/>
              <a:tblGrid>
                <a:gridCol w="664467"/>
                <a:gridCol w="3563951"/>
                <a:gridCol w="2642760"/>
                <a:gridCol w="2476645"/>
                <a:gridCol w="2476645"/>
              </a:tblGrid>
              <a:tr h="265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8368" marR="8368" marT="8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URAIAN</a:t>
                      </a:r>
                    </a:p>
                  </a:txBody>
                  <a:tcPr marL="8368" marR="8368" marT="8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SINAR iB MUDHARABAH</a:t>
                      </a:r>
                    </a:p>
                  </a:txBody>
                  <a:tcPr marL="8368" marR="8368" marT="8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SINAR iB WADI'AH</a:t>
                      </a:r>
                    </a:p>
                  </a:txBody>
                  <a:tcPr marL="8368" marR="8368" marT="8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SIMPEL iB WADI'AH</a:t>
                      </a:r>
                    </a:p>
                  </a:txBody>
                  <a:tcPr marL="8368" marR="8368" marT="8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77691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NISBAH</a:t>
                      </a:r>
                    </a:p>
                  </a:txBody>
                  <a:tcPr marL="8368" marR="8368" marT="836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PEMBAGIAN NISBAH</a:t>
                      </a:r>
                    </a:p>
                  </a:txBody>
                  <a:tcPr marL="8368" marR="8368" marT="8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30:70 %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691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Bila</a:t>
                      </a: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menggunakan</a:t>
                      </a: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kartu</a:t>
                      </a: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ATM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dikenakan</a:t>
                      </a: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biaya</a:t>
                      </a: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aktivasi</a:t>
                      </a: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kartu</a:t>
                      </a: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sesuai</a:t>
                      </a: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ketentuan</a:t>
                      </a: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berlaku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7769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DEFENISI</a:t>
                      </a:r>
                    </a:p>
                  </a:txBody>
                  <a:tcPr marL="8368" marR="8368" marT="8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5461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Simpanan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memberikan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kemudahan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transaksi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nasabah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dengan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menyediakan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fasilitas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penarikan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penyetoran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dapat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dilakukan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setiap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saat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melalui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Cabang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atau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electronic banking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7769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PERSAMAAN</a:t>
                      </a:r>
                    </a:p>
                  </a:txBody>
                  <a:tcPr marL="8368" marR="8368" marT="8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888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Transaksi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 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lebih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dari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jaringan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kantor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online, 148 ATM di Riau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Kepulauan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Riau, ATM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Tunai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4, 73.000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Jaringan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ATM Prima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49.000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Jaringan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ATM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Bersama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seluruh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Indonesia, 293.000 Merchant Debit Prima,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lebih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dari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12.300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Jaringan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ATM MEPS di Malaysia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1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Persyaratan buku rekening : Fotokopy Kartu Identitas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KTP/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Paspor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KTP/Paspor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KTP/Paspor/Kartu Pelajar/KK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Fasilitas ATM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8368" marR="8368" marT="8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Undian Berhadiah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68" marR="8368" marT="8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75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877261"/>
              </p:ext>
            </p:extLst>
          </p:nvPr>
        </p:nvGraphicFramePr>
        <p:xfrm>
          <a:off x="8565603" y="134718"/>
          <a:ext cx="3448050" cy="495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Worksheet" r:id="rId3" imgW="3447955" imgH="247504" progId="Excel.Sheet.12">
                  <p:embed/>
                </p:oleObj>
              </mc:Choice>
              <mc:Fallback>
                <p:oleObj name="Worksheet" r:id="rId3" imgW="3447955" imgH="247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65603" y="134718"/>
                        <a:ext cx="3448050" cy="495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153922"/>
              </p:ext>
            </p:extLst>
          </p:nvPr>
        </p:nvGraphicFramePr>
        <p:xfrm>
          <a:off x="157655" y="753570"/>
          <a:ext cx="11855998" cy="5845041"/>
        </p:xfrm>
        <a:graphic>
          <a:graphicData uri="http://schemas.openxmlformats.org/drawingml/2006/table">
            <a:tbl>
              <a:tblPr/>
              <a:tblGrid>
                <a:gridCol w="551793"/>
                <a:gridCol w="6999890"/>
                <a:gridCol w="4304315"/>
              </a:tblGrid>
              <a:tr h="17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8127" marR="8127" marT="81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URAIAN</a:t>
                      </a:r>
                    </a:p>
                  </a:txBody>
                  <a:tcPr marL="8127" marR="8127" marT="81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GIRO iB</a:t>
                      </a:r>
                    </a:p>
                  </a:txBody>
                  <a:tcPr marL="8127" marR="8127" marT="81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2021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Simpanan yang penarikannya dilakukan melalui cek/BG atau surat perintah pembayaran lainnya</a:t>
                      </a:r>
                    </a:p>
                  </a:txBody>
                  <a:tcPr marL="8127" marR="8127" marT="81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7067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PERSYARATAN</a:t>
                      </a:r>
                    </a:p>
                  </a:txBody>
                  <a:tcPr marL="8127" marR="8127" marT="81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3202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Awal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Perorangan =  Rp. 500.000,- 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2021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Perorangan = Rp. 1.000.000,-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2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Saldo Minimum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Perorangan =  Rp. 500.000,- 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2021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Perorangan = Rp. 1.000.000,-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67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BIAYA-BIAYA</a:t>
                      </a:r>
                    </a:p>
                  </a:txBody>
                  <a:tcPr marL="8127" marR="8127" marT="81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320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Biaya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Administrasi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per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15.000,-</a:t>
                      </a:r>
                      <a:b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3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Penutupan Rekening Atas Permintaan Sendiri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20.000,-</a:t>
                      </a:r>
                      <a:b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7" marR="8127" marT="81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7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Tarik Tunai di Cabang Lain 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27" marR="8127" marT="81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505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 Teller Counter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641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●   ≤ Rp. 5 Juta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5.000,-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420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●   Di atas Rp. 5 juta         s/d Rp. 25 juta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7.500,-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420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●   Di atas Rp. 25 juta       s/d Rp. 50 juta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10.000,-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16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●   Di atas Rp. 50 juta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15.000,-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16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●   Cabang sekota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127" marR="8127" marT="8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4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Bila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menggunakan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kartu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ATM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dikenakan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biaya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aktivasi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kartu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sesuai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ketentuan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berlaku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7" marR="8127" marT="81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0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  <p:sp>
        <p:nvSpPr>
          <p:cNvPr id="3" name="TextBox 2"/>
          <p:cNvSpPr txBox="1"/>
          <p:nvPr/>
        </p:nvSpPr>
        <p:spPr>
          <a:xfrm>
            <a:off x="838200" y="1300766"/>
            <a:ext cx="701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</a:t>
            </a:r>
            <a:r>
              <a:rPr lang="en-US" b="1" dirty="0" err="1" smtClean="0"/>
              <a:t>esuai</a:t>
            </a:r>
            <a:r>
              <a:rPr lang="en-US" b="1" dirty="0" smtClean="0"/>
              <a:t> </a:t>
            </a:r>
            <a:r>
              <a:rPr lang="en-US" b="1" dirty="0" err="1"/>
              <a:t>dengan</a:t>
            </a:r>
            <a:r>
              <a:rPr lang="en-US" b="1" dirty="0"/>
              <a:t> program </a:t>
            </a:r>
            <a:r>
              <a:rPr lang="en-US" b="1" dirty="0" err="1"/>
              <a:t>pemerintah</a:t>
            </a:r>
            <a:r>
              <a:rPr lang="en-US" b="1" dirty="0"/>
              <a:t> </a:t>
            </a:r>
            <a:r>
              <a:rPr lang="en-US" b="1" dirty="0" err="1"/>
              <a:t>bahwa</a:t>
            </a:r>
            <a:r>
              <a:rPr lang="en-US" b="1" dirty="0"/>
              <a:t> </a:t>
            </a:r>
            <a:r>
              <a:rPr lang="en-US" b="1" dirty="0" err="1"/>
              <a:t>Kartu</a:t>
            </a:r>
            <a:r>
              <a:rPr lang="en-US" b="1" dirty="0"/>
              <a:t> ATM </a:t>
            </a:r>
            <a:r>
              <a:rPr lang="en-US" b="1" dirty="0" err="1"/>
              <a:t>Bankriaukepri</a:t>
            </a:r>
            <a:r>
              <a:rPr lang="en-US" b="1" dirty="0"/>
              <a:t> </a:t>
            </a:r>
            <a:r>
              <a:rPr lang="en-US" b="1" dirty="0" err="1"/>
              <a:t>telah</a:t>
            </a:r>
            <a:r>
              <a:rPr lang="en-US" b="1" dirty="0"/>
              <a:t> </a:t>
            </a:r>
            <a:r>
              <a:rPr lang="en-US" b="1" dirty="0" err="1"/>
              <a:t>dilengkapi</a:t>
            </a:r>
            <a:r>
              <a:rPr lang="en-US" b="1" dirty="0"/>
              <a:t> logo GPN (</a:t>
            </a:r>
            <a:r>
              <a:rPr lang="en-US" b="1" dirty="0" err="1"/>
              <a:t>Gerbang</a:t>
            </a:r>
            <a:r>
              <a:rPr lang="en-US" b="1" dirty="0"/>
              <a:t> </a:t>
            </a:r>
            <a:r>
              <a:rPr lang="en-US" b="1" dirty="0" err="1"/>
              <a:t>Pembayaran</a:t>
            </a:r>
            <a:r>
              <a:rPr lang="en-US" b="1" dirty="0"/>
              <a:t> </a:t>
            </a:r>
            <a:r>
              <a:rPr lang="en-US" b="1" dirty="0" err="1"/>
              <a:t>Nasional</a:t>
            </a:r>
            <a:r>
              <a:rPr lang="en-US" b="1" dirty="0"/>
              <a:t>) yang </a:t>
            </a:r>
            <a:r>
              <a:rPr lang="en-US" b="1" dirty="0" err="1"/>
              <a:t>hanya</a:t>
            </a:r>
            <a:r>
              <a:rPr lang="en-US" b="1" dirty="0"/>
              <a:t> </a:t>
            </a:r>
            <a:r>
              <a:rPr lang="en-US" b="1" dirty="0" err="1"/>
              <a:t>bisa</a:t>
            </a:r>
            <a:r>
              <a:rPr lang="en-US" b="1" dirty="0"/>
              <a:t> </a:t>
            </a:r>
            <a:r>
              <a:rPr lang="en-US" b="1" dirty="0" err="1"/>
              <a:t>digunakan</a:t>
            </a:r>
            <a:r>
              <a:rPr lang="en-US" b="1" dirty="0"/>
              <a:t> di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negeri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18975" y="3812146"/>
            <a:ext cx="3657600" cy="2704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757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273030"/>
              </p:ext>
            </p:extLst>
          </p:nvPr>
        </p:nvGraphicFramePr>
        <p:xfrm>
          <a:off x="6466346" y="134718"/>
          <a:ext cx="5536764" cy="637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Worksheet" r:id="rId3" imgW="3447955" imgH="247504" progId="Excel.Sheet.12">
                  <p:embed/>
                </p:oleObj>
              </mc:Choice>
              <mc:Fallback>
                <p:oleObj name="Worksheet" r:id="rId3" imgW="3447955" imgH="247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6346" y="134718"/>
                        <a:ext cx="5536764" cy="637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818135"/>
              </p:ext>
            </p:extLst>
          </p:nvPr>
        </p:nvGraphicFramePr>
        <p:xfrm>
          <a:off x="388883" y="985482"/>
          <a:ext cx="11624771" cy="3523457"/>
        </p:xfrm>
        <a:graphic>
          <a:graphicData uri="http://schemas.openxmlformats.org/drawingml/2006/table">
            <a:tbl>
              <a:tblPr/>
              <a:tblGrid>
                <a:gridCol w="904149"/>
                <a:gridCol w="5198855"/>
                <a:gridCol w="1905171"/>
                <a:gridCol w="1808298"/>
                <a:gridCol w="1808298"/>
              </a:tblGrid>
              <a:tr h="5033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URAIAN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SILVER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PLATINUM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0335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BIAYA - BIAYA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5033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Administrasi Kartu ATM perbulan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10,000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15,000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17,500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18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Permintaan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PIN ATM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Baru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/Renew PIN di Counter Bank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5,000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Pembuatan/Penggantian/Migrasi Kartu ATM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10,000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15,000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20,000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2124" y="5061397"/>
            <a:ext cx="115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* </a:t>
            </a:r>
            <a:r>
              <a:rPr lang="en-US" sz="2400" b="1" dirty="0" err="1" smtClean="0"/>
              <a:t>Untuk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biaya</a:t>
            </a:r>
            <a:r>
              <a:rPr lang="en-US" sz="2400" b="1" dirty="0" smtClean="0"/>
              <a:t> </a:t>
            </a:r>
            <a:r>
              <a:rPr lang="en-US" sz="2400" b="1" dirty="0" err="1"/>
              <a:t>A</a:t>
            </a:r>
            <a:r>
              <a:rPr lang="en-US" sz="2400" b="1" dirty="0" err="1" smtClean="0"/>
              <a:t>dministrasi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kartu</a:t>
            </a:r>
            <a:r>
              <a:rPr lang="en-US" sz="2400" b="1" dirty="0" smtClean="0"/>
              <a:t> ATM/</a:t>
            </a:r>
            <a:r>
              <a:rPr lang="en-US" sz="2400" b="1" dirty="0" err="1" smtClean="0"/>
              <a:t>bulan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belum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kenaikan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072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84886"/>
              </p:ext>
            </p:extLst>
          </p:nvPr>
        </p:nvGraphicFramePr>
        <p:xfrm>
          <a:off x="118939" y="215684"/>
          <a:ext cx="11925917" cy="6425284"/>
        </p:xfrm>
        <a:graphic>
          <a:graphicData uri="http://schemas.openxmlformats.org/drawingml/2006/table">
            <a:tbl>
              <a:tblPr/>
              <a:tblGrid>
                <a:gridCol w="4682182"/>
                <a:gridCol w="2078637"/>
                <a:gridCol w="2435576"/>
                <a:gridCol w="2729522"/>
              </a:tblGrid>
              <a:tr h="20381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i-FI" sz="1600" b="1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LIMIT TRANSAKSI MELALUI ATM DAN EDC</a:t>
                      </a:r>
                    </a:p>
                  </a:txBody>
                  <a:tcPr marL="7279" marR="7279" marT="72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7279" marR="7279" marT="7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JENIS KARTU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4557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SILVER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PLATINUM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 Transaksi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99x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 Inquiry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UNLIMITED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Penarikan perhari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Pembayaran perhari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Transfer Perhari :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Max Transfer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antar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rekening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Max Transfer antar Bank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Jumlah Transfer per Transaksi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Jumlah Transfer per Transaksi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10,000,- </a:t>
                      </a:r>
                    </a:p>
                  </a:txBody>
                  <a:tcPr marL="7279" marR="7279" marT="7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10,000,- </a:t>
                      </a:r>
                    </a:p>
                  </a:txBody>
                  <a:tcPr marL="7279" marR="7279" marT="7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10,000,- </a:t>
                      </a:r>
                    </a:p>
                  </a:txBody>
                  <a:tcPr marL="7279" marR="7279" marT="7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nn-NO" sz="1400" b="1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LIMIT TRANSAKSI MELALUI MBANKING DAN SMS BANKING</a:t>
                      </a:r>
                    </a:p>
                  </a:txBody>
                  <a:tcPr marL="7279" marR="7279" marT="72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7279" marR="7279" marT="7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JENIS KARTU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4557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SILVER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PLATINUM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 Transaksi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99x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 Inquiry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UNLIMITED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Penarikan perhari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Pembayaran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perhari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Transfer Perhari :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Max Transfer antar rekening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Max Transfer antar Bank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Jumlah Transfer per Transaksi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Juta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Jumlah Transfer per Transaksi</a:t>
                      </a:r>
                    </a:p>
                  </a:txBody>
                  <a:tcPr marL="7279" marR="7279" marT="72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10,000,- </a:t>
                      </a:r>
                    </a:p>
                  </a:txBody>
                  <a:tcPr marL="7279" marR="7279" marT="7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10,000,- </a:t>
                      </a:r>
                    </a:p>
                  </a:txBody>
                  <a:tcPr marL="7279" marR="7279" marT="7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10,000,- </a:t>
                      </a:r>
                    </a:p>
                  </a:txBody>
                  <a:tcPr marL="7279" marR="7279" marT="7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912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*Limit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Transaksi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perhari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merupakan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akumulasi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dari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transaksi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dilakukan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melalui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ATM,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Mbanking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SMS Banking, EDC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E-Channel</a:t>
                      </a:r>
                    </a:p>
                  </a:txBody>
                  <a:tcPr marL="7279" marR="7279" marT="72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02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5" y="0"/>
            <a:ext cx="12203555" cy="6861150"/>
          </a:xfrm>
        </p:spPr>
      </p:pic>
    </p:spTree>
    <p:extLst>
      <p:ext uri="{BB962C8B-B14F-4D97-AF65-F5344CB8AC3E}">
        <p14:creationId xmlns:p14="http://schemas.microsoft.com/office/powerpoint/2010/main" val="88978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821777"/>
              </p:ext>
            </p:extLst>
          </p:nvPr>
        </p:nvGraphicFramePr>
        <p:xfrm>
          <a:off x="154590" y="245323"/>
          <a:ext cx="11874501" cy="5918822"/>
        </p:xfrm>
        <a:graphic>
          <a:graphicData uri="http://schemas.openxmlformats.org/drawingml/2006/table">
            <a:tbl>
              <a:tblPr/>
              <a:tblGrid>
                <a:gridCol w="677575"/>
                <a:gridCol w="3845237"/>
                <a:gridCol w="2845815"/>
                <a:gridCol w="2185179"/>
                <a:gridCol w="2320695"/>
              </a:tblGrid>
              <a:tr h="330265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it-IT" sz="2000" b="1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BIAYA TRANSAKSI DI ATM BERSAMA/ BCA </a:t>
                      </a:r>
                      <a:r>
                        <a:rPr lang="it-IT" sz="2000" b="1" i="1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PRIMA</a:t>
                      </a:r>
                      <a:endParaRPr lang="it-IT" sz="20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330265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URAIAN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SINAR iB MUDHARABAH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SINAR iB WADI'AH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SIMPEL iB WADI'AH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3026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BIAYA DI MESIN ATM SELAIN ATM BANK RIAU KEPRI SYARIAH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330265">
                <a:tc rowSpan="4"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Biaya Tarik dari Jaringan Kerjasama (per Penarikan)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33026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●   ATM Bersama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7.500,-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7.500,-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5.000,-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026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●   ATM PRIMA/BCA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7.500,-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7.500,-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5.000,-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65"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Biaya Informasi Saldo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33026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●   ATM Bersama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4.000,-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4.000,-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5.000,-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026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●   ATM PRIMA/BCA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4.000,-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4.000,-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5.000,-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65"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 antar Bank Lain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33026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●   ATM Bersama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6.500,-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6.500,-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5.000,-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026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●   ATM PRIMA/BCA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6.500,-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6.500,-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5.000,-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6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it-IT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BIAYA DI MESIN ELECTRONIC DATA CAPTURE (EDC) PRIMA DEBIT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3302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Mesin EDC Berlogo PRIMA DEBIT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5.000,-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5.000,-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5.000,-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522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 : NASABAH TIDAK DIPERKENANKAN MEMBERIKAN NOMOR PIN KEPADA ORANG LAIN, TERMASUK KEPADA PETUGAS BANK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1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9"/>
            <a:ext cx="12205029" cy="6861978"/>
          </a:xfrm>
        </p:spPr>
      </p:pic>
    </p:spTree>
    <p:extLst>
      <p:ext uri="{BB962C8B-B14F-4D97-AF65-F5344CB8AC3E}">
        <p14:creationId xmlns:p14="http://schemas.microsoft.com/office/powerpoint/2010/main" val="101191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11" y="69932"/>
            <a:ext cx="12211011" cy="6865341"/>
          </a:xfrm>
        </p:spPr>
      </p:pic>
      <p:sp>
        <p:nvSpPr>
          <p:cNvPr id="7" name="Rectangle 6"/>
          <p:cNvSpPr/>
          <p:nvPr/>
        </p:nvSpPr>
        <p:spPr>
          <a:xfrm>
            <a:off x="360608" y="2459865"/>
            <a:ext cx="9272789" cy="26916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68032" y="3342066"/>
            <a:ext cx="3786389" cy="92727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Belum</a:t>
            </a:r>
            <a:r>
              <a:rPr lang="en-US" sz="2400" dirty="0" smtClean="0"/>
              <a:t> </a:t>
            </a:r>
            <a:r>
              <a:rPr lang="en-US" sz="2400" dirty="0" err="1" smtClean="0"/>
              <a:t>Memiliki</a:t>
            </a:r>
            <a:r>
              <a:rPr lang="en-US" sz="2400" dirty="0" smtClean="0"/>
              <a:t> </a:t>
            </a:r>
            <a:r>
              <a:rPr lang="en-US" sz="2400" dirty="0" err="1" smtClean="0"/>
              <a:t>Rekening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Bank Riau </a:t>
            </a:r>
            <a:r>
              <a:rPr lang="en-US" sz="2400" dirty="0" err="1" smtClean="0"/>
              <a:t>Kepri</a:t>
            </a:r>
            <a:r>
              <a:rPr lang="en-US" sz="2400" dirty="0" smtClean="0"/>
              <a:t> </a:t>
            </a:r>
            <a:r>
              <a:rPr lang="en-US" sz="2400" dirty="0" err="1" smtClean="0"/>
              <a:t>Syariah</a:t>
            </a:r>
            <a:r>
              <a:rPr lang="en-US" sz="2400" dirty="0" smtClean="0"/>
              <a:t> ?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5961845" y="3342066"/>
            <a:ext cx="3786389" cy="92727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Sudah</a:t>
            </a:r>
            <a:r>
              <a:rPr lang="en-US" sz="2400" dirty="0" smtClean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Rekening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Bank Riau </a:t>
            </a:r>
            <a:r>
              <a:rPr lang="en-US" sz="2400" dirty="0" err="1"/>
              <a:t>Kepri</a:t>
            </a:r>
            <a:r>
              <a:rPr lang="en-US" sz="2400" dirty="0"/>
              <a:t> </a:t>
            </a:r>
            <a:r>
              <a:rPr lang="en-US" sz="2400" dirty="0" err="1"/>
              <a:t>Syariah</a:t>
            </a:r>
            <a:r>
              <a:rPr lang="en-US" sz="24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24516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362128"/>
              </p:ext>
            </p:extLst>
          </p:nvPr>
        </p:nvGraphicFramePr>
        <p:xfrm>
          <a:off x="156593" y="195746"/>
          <a:ext cx="11872496" cy="6491862"/>
        </p:xfrm>
        <a:graphic>
          <a:graphicData uri="http://schemas.openxmlformats.org/drawingml/2006/table">
            <a:tbl>
              <a:tblPr/>
              <a:tblGrid>
                <a:gridCol w="578581"/>
                <a:gridCol w="3934358"/>
                <a:gridCol w="4698083"/>
                <a:gridCol w="2661474"/>
              </a:tblGrid>
              <a:tr h="106229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9" marR="5059" marT="5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9" marR="5059" marT="5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PRODUK SIMPANAN TERENCANA</a:t>
                      </a:r>
                    </a:p>
                  </a:txBody>
                  <a:tcPr marL="5059" marR="5059" marT="5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0117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9" marR="5059" marT="5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9" marR="5059" marT="5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9" marR="5059" marT="5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9" marR="5059" marT="50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2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059" marR="5059" marT="50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URAIAN</a:t>
                      </a:r>
                    </a:p>
                  </a:txBody>
                  <a:tcPr marL="5059" marR="5059" marT="50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DHUHA iB MUDHARABAH  TERENCANA</a:t>
                      </a:r>
                    </a:p>
                  </a:txBody>
                  <a:tcPr marL="5059" marR="5059" marT="50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DHUHA iB WADI'AH</a:t>
                      </a:r>
                    </a:p>
                  </a:txBody>
                  <a:tcPr marL="5059" marR="5059" marT="50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062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9" marR="5059" marT="50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GENERAL REVIEW</a:t>
                      </a:r>
                    </a:p>
                  </a:txBody>
                  <a:tcPr marL="5059" marR="5059" marT="50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170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Definisi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Tabungan Haji yang menggunakan akad mudharabah sehingga Nasabah mendapatkan bagi hasil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Tabungan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Haji yang 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menggunakan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akad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wadi’ah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titipan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diperuntukkan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Nasabah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bermaksud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melaksanakan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ibadah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Haji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tanpa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menentukan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waktu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keberangkatan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jumlah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sesuai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kemampuan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Nasabah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Minimal Setoran Awal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Rp.500.000,-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Minimal Setoran Berikutnya</a:t>
                      </a:r>
                    </a:p>
                  </a:txBody>
                  <a:tcPr marL="5059" marR="5059" marT="5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Rp.100.000,- atau sesuai akad dan bisa auto debet rekening induk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5059" marR="5059" marT="5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Rp. 20.000,-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Nisbah</a:t>
                      </a:r>
                    </a:p>
                  </a:txBody>
                  <a:tcPr marL="5059" marR="5059" marT="50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5059" marR="5059" marT="5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059" marR="5059" marT="5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2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59" marR="5059" marT="50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BENEFIT</a:t>
                      </a:r>
                    </a:p>
                  </a:txBody>
                  <a:tcPr marL="5059" marR="5059" marT="50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124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Bebas menentukan jumlah setoran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2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59" marR="5059" marT="50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Bebas menentukan jangka waktu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4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59" marR="5059" marT="50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Bebas Biaya administrasi pembukaan rekening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4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Bebas Biaya administrasi bulanan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6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Biaya Adm hanya sebesar bagi hasil yang diterima dan maksimal Rp.5000,- /bulan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Kemudahan melakukan setoran di seluruh jaringan kantor PT. Bank Riau Kepri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9" marR="5059" marT="50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4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Mendapatkan bagi hasil yang kompetitif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4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Mendapatkan bimbingan Manasik Haji gratis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4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Mendapatkan Souvenir pada saat keberangkatan Haji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059" marR="5059" marT="5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62360"/>
              </p:ext>
            </p:extLst>
          </p:nvPr>
        </p:nvGraphicFramePr>
        <p:xfrm>
          <a:off x="121611" y="179891"/>
          <a:ext cx="11968305" cy="6580448"/>
        </p:xfrm>
        <a:graphic>
          <a:graphicData uri="http://schemas.openxmlformats.org/drawingml/2006/table">
            <a:tbl>
              <a:tblPr/>
              <a:tblGrid>
                <a:gridCol w="362538"/>
                <a:gridCol w="5448860"/>
                <a:gridCol w="6156907"/>
              </a:tblGrid>
              <a:tr h="267937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0" marR="5850" marT="58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0" marR="5850" marT="58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PRODUK SIMPANAN INVESTASI</a:t>
                      </a:r>
                    </a:p>
                  </a:txBody>
                  <a:tcPr marL="5850" marR="5850" marT="58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</a:tr>
              <a:tr h="117003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0" marR="5850" marT="58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0" marR="5850" marT="58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0" marR="5850" marT="58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URAIAN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DEPOSITO iB 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22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GENERAL REVIEW</a:t>
                      </a:r>
                    </a:p>
                  </a:txBody>
                  <a:tcPr marL="5850" marR="5850" marT="58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792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Definisi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Simpanan dana berjangka dengan menggunakan akad mudharabah mutlaqah, yang penarikannya hanya dapat dilakukan pada waktu tertentu berdasarkan perjanjian (akad)</a:t>
                      </a:r>
                    </a:p>
                  </a:txBody>
                  <a:tcPr marL="5850" marR="5850" marT="58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Minimal Penempatan</a:t>
                      </a:r>
                    </a:p>
                  </a:txBody>
                  <a:tcPr marL="5850" marR="5850" marT="58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Rp.1.000.000,- </a:t>
                      </a:r>
                    </a:p>
                  </a:txBody>
                  <a:tcPr marL="5850" marR="5850" marT="58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9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Nisbah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Tenor 1 bulan   : 50% untuk nasabah </a:t>
                      </a:r>
                    </a:p>
                  </a:txBody>
                  <a:tcPr marL="5850" marR="5850" marT="58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96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Tenor 3 bulan   : 52% untuk nasabah </a:t>
                      </a:r>
                    </a:p>
                  </a:txBody>
                  <a:tcPr marL="5850" marR="5850" marT="58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96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Tenor 6 bulan   : 53% untuk nasabah </a:t>
                      </a:r>
                    </a:p>
                  </a:txBody>
                  <a:tcPr marL="5850" marR="5850" marT="58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96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Tenor 12 bulan : 54% untuk nasabah </a:t>
                      </a:r>
                    </a:p>
                  </a:txBody>
                  <a:tcPr marL="5850" marR="5850" marT="58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81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Dapat diberikan Spesial Nisbah dengan ketentuan tertentu </a:t>
                      </a:r>
                    </a:p>
                  </a:txBody>
                  <a:tcPr marL="5850" marR="5850" marT="58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Biaya Pengelolaan Rekening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FITUR</a:t>
                      </a:r>
                    </a:p>
                  </a:txBody>
                  <a:tcPr marL="5850" marR="5850" marT="58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22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Jangka Waktu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 3, 6, dan 12 Bulan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Perpanjangan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 Rollover (ARO)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BENEFIT</a:t>
                      </a:r>
                    </a:p>
                  </a:txBody>
                  <a:tcPr marL="5850" marR="5850" marT="58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304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Bagi asil yang lebih kompetitif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Fleksibel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Adanya pemberian spesial nisbah dengan ketentuan tertentu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50" marR="5850" marT="58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Aman dan sesuai syariah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√</a:t>
                      </a:r>
                    </a:p>
                  </a:txBody>
                  <a:tcPr marL="5850" marR="5850" marT="58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47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3" y="0"/>
            <a:ext cx="12197953" cy="6858000"/>
          </a:xfrm>
        </p:spPr>
      </p:pic>
      <p:sp>
        <p:nvSpPr>
          <p:cNvPr id="5" name="TextBox 4"/>
          <p:cNvSpPr txBox="1"/>
          <p:nvPr/>
        </p:nvSpPr>
        <p:spPr>
          <a:xfrm>
            <a:off x="721217" y="1519707"/>
            <a:ext cx="668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SEMUA JENIS HANDPHONE BISA DIGUNAKAN!!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695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4" cy="6858000"/>
          </a:xfrm>
        </p:spPr>
      </p:pic>
      <p:sp>
        <p:nvSpPr>
          <p:cNvPr id="6" name="Rectangle 5"/>
          <p:cNvSpPr/>
          <p:nvPr/>
        </p:nvSpPr>
        <p:spPr>
          <a:xfrm>
            <a:off x="1171977" y="5911403"/>
            <a:ext cx="3850784" cy="1030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98513" y="4675031"/>
            <a:ext cx="1944710" cy="218941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33363" y="4997003"/>
            <a:ext cx="1957589" cy="21894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00766" y="6014434"/>
            <a:ext cx="3721995" cy="4571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" y="0"/>
            <a:ext cx="12197953" cy="6858000"/>
          </a:xfrm>
        </p:spPr>
      </p:pic>
      <p:sp>
        <p:nvSpPr>
          <p:cNvPr id="5" name="Rectangle 4"/>
          <p:cNvSpPr/>
          <p:nvPr/>
        </p:nvSpPr>
        <p:spPr>
          <a:xfrm>
            <a:off x="618186" y="2021983"/>
            <a:ext cx="6658378" cy="40568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76564" y="2112135"/>
            <a:ext cx="553791" cy="2962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4096" y="2408349"/>
            <a:ext cx="92599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Biaya</a:t>
            </a:r>
            <a:r>
              <a:rPr lang="en-US" sz="2800" b="1" dirty="0"/>
              <a:t> Rp.1.000,-/</a:t>
            </a:r>
            <a:r>
              <a:rPr lang="en-US" sz="2800" b="1" dirty="0" err="1"/>
              <a:t>bulan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Handphone</a:t>
            </a:r>
            <a:r>
              <a:rPr lang="en-US" sz="2800" b="1" dirty="0"/>
              <a:t> yang </a:t>
            </a:r>
            <a:r>
              <a:rPr lang="en-US" sz="2800" b="1" dirty="0" err="1"/>
              <a:t>digunakan</a:t>
            </a:r>
            <a:r>
              <a:rPr lang="en-US" sz="2800" b="1" dirty="0"/>
              <a:t> </a:t>
            </a:r>
            <a:r>
              <a:rPr lang="en-US" sz="2800" b="1" dirty="0" err="1"/>
              <a:t>harus</a:t>
            </a:r>
            <a:r>
              <a:rPr lang="en-US" sz="2800" b="1" dirty="0"/>
              <a:t> </a:t>
            </a:r>
            <a:r>
              <a:rPr lang="en-US" sz="2800" b="1" dirty="0" err="1"/>
              <a:t>mempunyai</a:t>
            </a:r>
            <a:r>
              <a:rPr lang="en-US" sz="2800" b="1" dirty="0"/>
              <a:t> </a:t>
            </a:r>
            <a:r>
              <a:rPr lang="en-US" sz="2800" b="1" dirty="0" err="1"/>
              <a:t>spesifikasi</a:t>
            </a:r>
            <a:r>
              <a:rPr lang="en-US" sz="2800" b="1" dirty="0"/>
              <a:t> OS Java Platform, </a:t>
            </a:r>
            <a:r>
              <a:rPr lang="en-US" sz="2800" b="1" dirty="0" err="1"/>
              <a:t>Ios</a:t>
            </a:r>
            <a:r>
              <a:rPr lang="en-US" sz="2800" b="1" dirty="0"/>
              <a:t>, Android, Blackberry </a:t>
            </a:r>
            <a:r>
              <a:rPr lang="en-US" sz="2800" b="1" dirty="0" err="1"/>
              <a:t>dan</a:t>
            </a:r>
            <a:r>
              <a:rPr lang="en-US" sz="2800" b="1" dirty="0"/>
              <a:t> Windows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Terdapat</a:t>
            </a:r>
            <a:r>
              <a:rPr lang="en-US" sz="2800" b="1" dirty="0"/>
              <a:t> Menu </a:t>
            </a:r>
            <a:r>
              <a:rPr lang="en-US" sz="2800" b="1" dirty="0" err="1"/>
              <a:t>Rekening</a:t>
            </a:r>
            <a:r>
              <a:rPr lang="en-US" sz="2800" b="1" dirty="0"/>
              <a:t> </a:t>
            </a:r>
            <a:r>
              <a:rPr lang="en-US" sz="2800" b="1" dirty="0" err="1"/>
              <a:t>Favorit</a:t>
            </a:r>
            <a:r>
              <a:rPr lang="en-US" sz="2800" b="1" dirty="0"/>
              <a:t>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Bukti</a:t>
            </a:r>
            <a:r>
              <a:rPr lang="en-US" sz="2800" b="1" dirty="0"/>
              <a:t> </a:t>
            </a:r>
            <a:r>
              <a:rPr lang="en-US" sz="2800" b="1" dirty="0" err="1"/>
              <a:t>Transaksi</a:t>
            </a:r>
            <a:r>
              <a:rPr lang="en-US" sz="2800" b="1" dirty="0"/>
              <a:t> </a:t>
            </a:r>
            <a:r>
              <a:rPr lang="en-US" sz="2800" b="1" dirty="0" err="1"/>
              <a:t>Secara</a:t>
            </a:r>
            <a:r>
              <a:rPr lang="en-US" sz="2800" b="1" dirty="0"/>
              <a:t> </a:t>
            </a:r>
            <a:r>
              <a:rPr lang="en-US" sz="2800" b="1" dirty="0" err="1"/>
              <a:t>Otomatis</a:t>
            </a:r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737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3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1135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" y="11844"/>
            <a:ext cx="12199793" cy="6859035"/>
          </a:xfrm>
        </p:spPr>
      </p:pic>
    </p:spTree>
    <p:extLst>
      <p:ext uri="{BB962C8B-B14F-4D97-AF65-F5344CB8AC3E}">
        <p14:creationId xmlns:p14="http://schemas.microsoft.com/office/powerpoint/2010/main" val="11887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8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174862"/>
              </p:ext>
            </p:extLst>
          </p:nvPr>
        </p:nvGraphicFramePr>
        <p:xfrm>
          <a:off x="325550" y="2702272"/>
          <a:ext cx="7427531" cy="3582619"/>
        </p:xfrm>
        <a:graphic>
          <a:graphicData uri="http://schemas.openxmlformats.org/drawingml/2006/table">
            <a:tbl>
              <a:tblPr/>
              <a:tblGrid>
                <a:gridCol w="600996"/>
                <a:gridCol w="1358774"/>
                <a:gridCol w="989684"/>
                <a:gridCol w="774109"/>
                <a:gridCol w="953755"/>
                <a:gridCol w="734915"/>
                <a:gridCol w="970087"/>
                <a:gridCol w="1045211"/>
              </a:tblGrid>
              <a:tr h="2750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Syarat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dan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Ketentuan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Ukuran 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Model 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20'' x 10'' x 3''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Model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20'' x 10'' x 5''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7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Model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20'' x 10'' x 10''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7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71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 Memiliki Tabungan PT.Bank Riau Kepri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71">
                <a:tc gridSpan="3"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2. Pas Photo 2 x 3 = 3 lembar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69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Jenis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Jangka Waktu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Biaya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Jaminan Kunci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Pajak 10%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Biaya Materai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964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250,000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750,000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25,000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   36,000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1,061,000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450,000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750,000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45,000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   36,000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1,281,000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350,000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750,000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35,000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   36,000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1,171,000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550,000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750,000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55,000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   36,000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1,391,000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500,000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750,000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   36,000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1,336,000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800,000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750,000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80,000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   36,000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1,666,000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2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6071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Uang jaminan Kunci dikembalikan setelah masa sewa habis/Tidak diperpanjang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601959"/>
              </p:ext>
            </p:extLst>
          </p:nvPr>
        </p:nvGraphicFramePr>
        <p:xfrm>
          <a:off x="7969250" y="4321119"/>
          <a:ext cx="3568700" cy="1524000"/>
        </p:xfrm>
        <a:graphic>
          <a:graphicData uri="http://schemas.openxmlformats.org/drawingml/2006/table">
            <a:tbl>
              <a:tblPr/>
              <a:tblGrid>
                <a:gridCol w="406400"/>
                <a:gridCol w="609600"/>
                <a:gridCol w="876300"/>
                <a:gridCol w="752475"/>
                <a:gridCol w="923925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SIMULASI BIAYA PERHARI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Jenis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Jangka Waktu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Biaya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Biaya Perhari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250,000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          1,388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450,000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1,250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350,000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1,944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550,000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1,527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500,000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2,778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Rp  800,000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2,223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57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3452" y="330792"/>
            <a:ext cx="6646460" cy="1184109"/>
          </a:xfr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PRINSIP PENDANAAN BANK SYARIAH &amp; </a:t>
            </a:r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200" b="1" dirty="0" smtClean="0">
                <a:solidFill>
                  <a:srgbClr val="FFFF00"/>
                </a:solidFill>
              </a:rPr>
              <a:t>BANK KONVENSIONAL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5866" y="1702485"/>
            <a:ext cx="9016621" cy="838271"/>
          </a:xfr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Bank </a:t>
            </a:r>
            <a:r>
              <a:rPr lang="en-US" sz="2000" b="1" dirty="0" err="1" smtClean="0"/>
              <a:t>Syariah</a:t>
            </a:r>
            <a:r>
              <a:rPr lang="en-US" sz="2000" b="1" dirty="0" smtClean="0"/>
              <a:t> </a:t>
            </a:r>
            <a:r>
              <a:rPr lang="en-US" sz="2000" dirty="0" err="1" smtClean="0"/>
              <a:t>merupakan</a:t>
            </a:r>
            <a:r>
              <a:rPr lang="en-US" sz="2000" dirty="0" smtClean="0"/>
              <a:t> bank yang </a:t>
            </a:r>
            <a:r>
              <a:rPr lang="en-US" sz="2000" dirty="0" err="1" smtClean="0"/>
              <a:t>beroperasi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prinsip</a:t>
            </a:r>
            <a:r>
              <a:rPr lang="en-US" sz="2000" dirty="0" smtClean="0"/>
              <a:t> </a:t>
            </a:r>
            <a:r>
              <a:rPr lang="en-US" sz="2000" dirty="0" err="1" smtClean="0"/>
              <a:t>Syariah</a:t>
            </a:r>
            <a:r>
              <a:rPr lang="en-US" sz="2000" dirty="0" smtClean="0"/>
              <a:t>. </a:t>
            </a:r>
            <a:r>
              <a:rPr lang="en-US" sz="2000" dirty="0" err="1" smtClean="0"/>
              <a:t>Operasional</a:t>
            </a:r>
            <a:r>
              <a:rPr lang="en-US" sz="2000" dirty="0" smtClean="0"/>
              <a:t> Bank </a:t>
            </a:r>
            <a:r>
              <a:rPr lang="en-US" sz="2000" dirty="0" err="1" smtClean="0"/>
              <a:t>Syariah</a:t>
            </a:r>
            <a:r>
              <a:rPr lang="en-US" sz="2000" dirty="0" smtClean="0"/>
              <a:t> </a:t>
            </a:r>
            <a:r>
              <a:rPr lang="en-US" sz="2000" dirty="0" err="1" smtClean="0"/>
              <a:t>juga</a:t>
            </a:r>
            <a:r>
              <a:rPr lang="en-US" sz="2000" dirty="0" smtClean="0"/>
              <a:t> </a:t>
            </a:r>
            <a:r>
              <a:rPr lang="en-US" sz="2000" dirty="0" err="1" smtClean="0"/>
              <a:t>diatur</a:t>
            </a:r>
            <a:r>
              <a:rPr lang="en-US" sz="2000" dirty="0" smtClean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 fatwa DSN-MUI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hukum</a:t>
            </a:r>
            <a:r>
              <a:rPr lang="en-US" sz="2000" dirty="0" smtClean="0"/>
              <a:t> yang </a:t>
            </a:r>
            <a:r>
              <a:rPr lang="en-US" sz="2000" dirty="0" err="1" smtClean="0"/>
              <a:t>berlaku</a:t>
            </a:r>
            <a:r>
              <a:rPr lang="en-US" sz="2000" dirty="0" smtClean="0"/>
              <a:t> di Indonesia </a:t>
            </a:r>
            <a:r>
              <a:rPr lang="en-US" sz="2000" dirty="0" err="1" smtClean="0"/>
              <a:t>tentang</a:t>
            </a:r>
            <a:r>
              <a:rPr lang="en-US" sz="2000" dirty="0" smtClean="0"/>
              <a:t> </a:t>
            </a:r>
            <a:r>
              <a:rPr lang="en-US" sz="2000" dirty="0" err="1" smtClean="0"/>
              <a:t>perbankan</a:t>
            </a:r>
            <a:r>
              <a:rPr lang="en-US" sz="2000" dirty="0" smtClean="0"/>
              <a:t> </a:t>
            </a:r>
            <a:r>
              <a:rPr lang="en-US" sz="2000" dirty="0" err="1" smtClean="0"/>
              <a:t>Syariah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sp>
        <p:nvSpPr>
          <p:cNvPr id="4" name="AutoShape 2" descr="Image result for logo bank riau kepr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923" y="143206"/>
            <a:ext cx="2019868" cy="155927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2" y="330790"/>
            <a:ext cx="2451149" cy="11841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657817" y="3956121"/>
            <a:ext cx="1856095" cy="9007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Bank </a:t>
            </a:r>
            <a:r>
              <a:rPr lang="en-US" sz="2000" b="1" dirty="0" err="1" smtClean="0"/>
              <a:t>Syariah</a:t>
            </a:r>
            <a:endParaRPr lang="en-US" sz="20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657816" y="5568058"/>
            <a:ext cx="1856095" cy="1146639"/>
          </a:xfrm>
          <a:prstGeom prst="round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Bank </a:t>
            </a:r>
            <a:r>
              <a:rPr lang="en-US" sz="2000" b="1" dirty="0" err="1" smtClean="0">
                <a:solidFill>
                  <a:schemeClr val="bg1"/>
                </a:solidFill>
              </a:rPr>
              <a:t>Konvensional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811441" y="2746635"/>
            <a:ext cx="1733263" cy="46059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Akad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4798326" y="2728340"/>
            <a:ext cx="3281149" cy="46059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Pengertian</a:t>
            </a:r>
            <a:endParaRPr lang="en-US" sz="2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811440" y="3395449"/>
            <a:ext cx="1733263" cy="9007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Mudharabah</a:t>
            </a:r>
            <a:endParaRPr lang="en-US" sz="20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2811440" y="4484424"/>
            <a:ext cx="1733263" cy="9007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Wadi’ah</a:t>
            </a:r>
            <a:endParaRPr lang="en-US" sz="20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2811440" y="5573398"/>
            <a:ext cx="1733263" cy="1141300"/>
          </a:xfrm>
          <a:prstGeom prst="round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Kontrak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Bunga</a:t>
            </a:r>
            <a:endParaRPr lang="en-US" sz="20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4798326" y="3402688"/>
            <a:ext cx="3281149" cy="9007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/>
          </a:p>
          <a:p>
            <a:r>
              <a:rPr lang="en-US" sz="1400" b="1" dirty="0" smtClean="0"/>
              <a:t>           </a:t>
            </a:r>
          </a:p>
          <a:p>
            <a:r>
              <a:rPr lang="en-US" sz="1400" b="1" dirty="0" smtClean="0"/>
              <a:t>      </a:t>
            </a:r>
            <a:r>
              <a:rPr lang="en-US" sz="1200" b="1" dirty="0" smtClean="0"/>
              <a:t>Nasabah               Nisbah                Bank </a:t>
            </a:r>
          </a:p>
          <a:p>
            <a:r>
              <a:rPr lang="en-US" sz="1200" b="1" dirty="0" smtClean="0"/>
              <a:t> (</a:t>
            </a:r>
            <a:r>
              <a:rPr lang="en-US" sz="1200" b="1" dirty="0" err="1" smtClean="0"/>
              <a:t>Pemilik</a:t>
            </a:r>
            <a:r>
              <a:rPr lang="en-US" sz="1200" b="1" dirty="0" smtClean="0"/>
              <a:t> Dana)       </a:t>
            </a:r>
            <a:r>
              <a:rPr lang="en-US" sz="1200" b="1" dirty="0" err="1" smtClean="0"/>
              <a:t>Bagi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Hasil</a:t>
            </a:r>
            <a:r>
              <a:rPr lang="en-US" sz="1200" b="1" dirty="0" smtClean="0"/>
              <a:t>   (</a:t>
            </a:r>
            <a:r>
              <a:rPr lang="en-US" sz="1200" b="1" dirty="0" err="1" smtClean="0"/>
              <a:t>Pengelola</a:t>
            </a:r>
            <a:r>
              <a:rPr lang="en-US" sz="1200" b="1" dirty="0" smtClean="0"/>
              <a:t> Dana)</a:t>
            </a:r>
            <a:endParaRPr lang="en-US" sz="12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8333097" y="2728340"/>
            <a:ext cx="3281149" cy="46059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Keuntungan Nasabah</a:t>
            </a:r>
            <a:endParaRPr lang="en-US" sz="20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4798326" y="4493088"/>
            <a:ext cx="3281149" cy="9007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 smtClean="0"/>
              <a:t>                             </a:t>
            </a:r>
            <a:r>
              <a:rPr lang="en-US" sz="1200" b="1" dirty="0" err="1" smtClean="0"/>
              <a:t>Menitip</a:t>
            </a:r>
            <a:r>
              <a:rPr lang="en-US" sz="1200" b="1" dirty="0" smtClean="0"/>
              <a:t> Dana</a:t>
            </a:r>
          </a:p>
          <a:p>
            <a:endParaRPr lang="en-US" sz="1200" b="1" dirty="0"/>
          </a:p>
          <a:p>
            <a:r>
              <a:rPr lang="en-US" sz="1200" b="1" dirty="0" smtClean="0"/>
              <a:t>     </a:t>
            </a:r>
            <a:r>
              <a:rPr lang="en-US" sz="1400" b="1" dirty="0" smtClean="0"/>
              <a:t>Nasabah                                      Bank 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333097" y="3407233"/>
            <a:ext cx="3281149" cy="9007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Nisbah </a:t>
            </a:r>
            <a:r>
              <a:rPr lang="en-US" b="1" dirty="0" err="1" smtClean="0"/>
              <a:t>Bagi</a:t>
            </a:r>
            <a:r>
              <a:rPr lang="en-US" b="1" dirty="0" smtClean="0"/>
              <a:t> </a:t>
            </a:r>
            <a:r>
              <a:rPr lang="en-US" b="1" dirty="0" err="1" smtClean="0"/>
              <a:t>Hasil</a:t>
            </a:r>
            <a:endParaRPr lang="en-US" b="1" dirty="0" smtClean="0"/>
          </a:p>
          <a:p>
            <a:pPr algn="ctr"/>
            <a:r>
              <a:rPr lang="en-US" sz="1400" b="1" dirty="0" smtClean="0"/>
              <a:t>(</a:t>
            </a:r>
            <a:r>
              <a:rPr lang="en-US" sz="1400" b="1" dirty="0" err="1" smtClean="0"/>
              <a:t>Kesepakatan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porsi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atas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hasil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dari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pengelolaan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dana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bukan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nilai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hasilnya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8333097" y="4493088"/>
            <a:ext cx="3281149" cy="9007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Bebas </a:t>
            </a:r>
            <a:r>
              <a:rPr lang="en-US" sz="1600" b="1" dirty="0" err="1"/>
              <a:t>B</a:t>
            </a:r>
            <a:r>
              <a:rPr lang="en-US" sz="1600" b="1" dirty="0" err="1" smtClean="0"/>
              <a:t>iaya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Administrasi</a:t>
            </a:r>
            <a:r>
              <a:rPr lang="en-US" sz="1600" b="1" dirty="0" smtClean="0"/>
              <a:t> </a:t>
            </a:r>
            <a:r>
              <a:rPr lang="en-US" sz="1600" b="1" dirty="0" err="1"/>
              <a:t>P</a:t>
            </a:r>
            <a:r>
              <a:rPr lang="en-US" sz="1600" b="1" dirty="0" err="1" smtClean="0"/>
              <a:t>engelolaan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Rekening</a:t>
            </a:r>
            <a:r>
              <a:rPr lang="en-US" sz="1600" b="1" dirty="0" smtClean="0"/>
              <a:t> </a:t>
            </a:r>
          </a:p>
          <a:p>
            <a:pPr algn="ctr"/>
            <a:r>
              <a:rPr lang="en-US" sz="1200" b="1" dirty="0" smtClean="0"/>
              <a:t>(</a:t>
            </a:r>
            <a:r>
              <a:rPr lang="en-US" sz="1200" b="1" dirty="0" err="1" smtClean="0"/>
              <a:t>Biaya</a:t>
            </a:r>
            <a:r>
              <a:rPr lang="en-US" sz="1200" b="1" dirty="0" smtClean="0"/>
              <a:t> </a:t>
            </a:r>
            <a:r>
              <a:rPr lang="en-US" sz="1200" b="1" dirty="0" err="1"/>
              <a:t>a</a:t>
            </a:r>
            <a:r>
              <a:rPr lang="en-US" sz="1200" b="1" dirty="0" err="1" smtClean="0"/>
              <a:t>dm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rekening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tabungan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tidak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termasuk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fasilitas</a:t>
            </a:r>
            <a:r>
              <a:rPr lang="en-US" sz="1200" b="1" dirty="0" smtClean="0"/>
              <a:t> ATM </a:t>
            </a:r>
            <a:r>
              <a:rPr lang="en-US" sz="1200" b="1" dirty="0" err="1" smtClean="0"/>
              <a:t>dan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fasilitas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lainnya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33097" y="5588600"/>
            <a:ext cx="3281149" cy="1126098"/>
          </a:xfrm>
          <a:prstGeom prst="round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/>
              <a:t>Hasil</a:t>
            </a:r>
            <a:r>
              <a:rPr lang="en-US" sz="1600" b="1" dirty="0" smtClean="0"/>
              <a:t> yang </a:t>
            </a:r>
            <a:r>
              <a:rPr lang="en-US" sz="1600" b="1" dirty="0" err="1" smtClean="0"/>
              <a:t>diperoleh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tetap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tanpa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memperhatikan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pendapatan</a:t>
            </a:r>
            <a:r>
              <a:rPr lang="en-US" sz="1600" b="1" dirty="0" smtClean="0"/>
              <a:t> Bank</a:t>
            </a:r>
            <a:endParaRPr lang="en-US" sz="16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4798326" y="5583487"/>
            <a:ext cx="3281149" cy="1131211"/>
          </a:xfrm>
          <a:prstGeom prst="round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err="1" smtClean="0"/>
              <a:t>Menyimpan</a:t>
            </a:r>
            <a:r>
              <a:rPr lang="en-US" sz="1200" b="1" dirty="0" smtClean="0"/>
              <a:t> Dana </a:t>
            </a:r>
          </a:p>
          <a:p>
            <a:r>
              <a:rPr lang="en-US" sz="2000" b="1" dirty="0" smtClean="0"/>
              <a:t>   </a:t>
            </a:r>
          </a:p>
          <a:p>
            <a:r>
              <a:rPr lang="en-US" sz="2000" b="1" dirty="0" smtClean="0"/>
              <a:t>     </a:t>
            </a:r>
            <a:r>
              <a:rPr lang="en-US" sz="1000" b="1" dirty="0" smtClean="0"/>
              <a:t>Nasabah           </a:t>
            </a:r>
            <a:r>
              <a:rPr lang="en-US" sz="1000" b="1" dirty="0" err="1" smtClean="0"/>
              <a:t>Memberi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tingkat</a:t>
            </a:r>
            <a:r>
              <a:rPr lang="en-US" sz="1000" b="1" dirty="0" smtClean="0"/>
              <a:t>             Bank</a:t>
            </a:r>
          </a:p>
          <a:p>
            <a:r>
              <a:rPr lang="en-US" sz="1000" b="1" dirty="0" smtClean="0"/>
              <a:t>                                        </a:t>
            </a:r>
            <a:r>
              <a:rPr lang="en-US" sz="1000" b="1" dirty="0" err="1"/>
              <a:t>h</a:t>
            </a:r>
            <a:r>
              <a:rPr lang="en-US" sz="1000" b="1" dirty="0" err="1" smtClean="0"/>
              <a:t>asil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tertentu</a:t>
            </a:r>
            <a:r>
              <a:rPr lang="en-US" sz="1000" b="1" dirty="0" smtClean="0"/>
              <a:t>            </a:t>
            </a:r>
            <a:endParaRPr lang="en-US" sz="1000" b="1" dirty="0"/>
          </a:p>
        </p:txBody>
      </p:sp>
      <p:pic>
        <p:nvPicPr>
          <p:cNvPr id="28" name="Picture 2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57" y="3453614"/>
            <a:ext cx="667152" cy="40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vektor yang membangun set ikon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1" r="25203" b="71294"/>
          <a:stretch/>
        </p:blipFill>
        <p:spPr bwMode="auto">
          <a:xfrm>
            <a:off x="7055045" y="3453614"/>
            <a:ext cx="704447" cy="4242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Right Arrow 29"/>
          <p:cNvSpPr/>
          <p:nvPr/>
        </p:nvSpPr>
        <p:spPr>
          <a:xfrm>
            <a:off x="6142749" y="3453614"/>
            <a:ext cx="620523" cy="247303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57" y="4534761"/>
            <a:ext cx="667152" cy="40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57" y="5625548"/>
            <a:ext cx="667152" cy="572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ektor yang membangun set ikon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1" r="25203" b="71294"/>
          <a:stretch/>
        </p:blipFill>
        <p:spPr bwMode="auto">
          <a:xfrm>
            <a:off x="7055045" y="4549462"/>
            <a:ext cx="704447" cy="4242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Picture 34" descr="vektor yang membangun set ikon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1" r="25203" b="71294"/>
          <a:stretch/>
        </p:blipFill>
        <p:spPr bwMode="auto">
          <a:xfrm>
            <a:off x="7055044" y="5625560"/>
            <a:ext cx="704447" cy="5727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Right Arrow 35"/>
          <p:cNvSpPr/>
          <p:nvPr/>
        </p:nvSpPr>
        <p:spPr>
          <a:xfrm>
            <a:off x="6151454" y="4739112"/>
            <a:ext cx="620523" cy="247303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Arrow 37"/>
          <p:cNvSpPr/>
          <p:nvPr/>
        </p:nvSpPr>
        <p:spPr>
          <a:xfrm>
            <a:off x="6121472" y="3636285"/>
            <a:ext cx="620523" cy="20947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6142748" y="5995098"/>
            <a:ext cx="620523" cy="247303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>
            <a:off x="6121472" y="5834496"/>
            <a:ext cx="620523" cy="22974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4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3452" y="330792"/>
            <a:ext cx="6646460" cy="1184109"/>
          </a:xfrm>
          <a:solidFill>
            <a:schemeClr val="accent4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3200" b="1" dirty="0" smtClean="0"/>
              <a:t>PERBEDAAN BAGI HASIL &amp; BUNGA</a:t>
            </a:r>
            <a:endParaRPr lang="en-US" sz="3200" b="1" dirty="0"/>
          </a:p>
        </p:txBody>
      </p:sp>
      <p:sp>
        <p:nvSpPr>
          <p:cNvPr id="4" name="AutoShape 2" descr="Image result for logo bank riau kepr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923" y="143206"/>
            <a:ext cx="2019868" cy="155927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2" y="330790"/>
            <a:ext cx="2451149" cy="118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944711" y="1854557"/>
            <a:ext cx="2562896" cy="42500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BAGI HASIL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7609268" y="1854558"/>
            <a:ext cx="2562896" cy="4250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BUNGA</a:t>
            </a:r>
            <a:endParaRPr lang="en-US" sz="2400" b="1" dirty="0"/>
          </a:p>
        </p:txBody>
      </p:sp>
      <p:pic>
        <p:nvPicPr>
          <p:cNvPr id="41" name="Picture 4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766" y="1854557"/>
            <a:ext cx="791488" cy="42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78" y="1854557"/>
            <a:ext cx="791488" cy="42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8" r="-1" b="9424"/>
          <a:stretch/>
        </p:blipFill>
        <p:spPr bwMode="auto">
          <a:xfrm>
            <a:off x="921605" y="1854556"/>
            <a:ext cx="750504" cy="4250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1411002" y="2619216"/>
            <a:ext cx="4513279" cy="664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 err="1" smtClean="0"/>
              <a:t>Rasio</a:t>
            </a:r>
            <a:r>
              <a:rPr lang="en-US" sz="1700" dirty="0" smtClean="0"/>
              <a:t>/ Nisbah </a:t>
            </a:r>
            <a:r>
              <a:rPr lang="en-US" sz="1700" dirty="0" err="1" smtClean="0"/>
              <a:t>bagi</a:t>
            </a:r>
            <a:r>
              <a:rPr lang="en-US" sz="1700" dirty="0" smtClean="0"/>
              <a:t> </a:t>
            </a:r>
            <a:r>
              <a:rPr lang="en-US" sz="1700" dirty="0" err="1" smtClean="0"/>
              <a:t>hasil</a:t>
            </a:r>
            <a:r>
              <a:rPr lang="en-US" sz="1700" dirty="0" smtClean="0"/>
              <a:t> </a:t>
            </a:r>
            <a:r>
              <a:rPr lang="en-US" sz="1700" dirty="0" err="1" smtClean="0"/>
              <a:t>dibuat</a:t>
            </a:r>
            <a:r>
              <a:rPr lang="en-US" sz="1700" dirty="0" smtClean="0"/>
              <a:t> </a:t>
            </a:r>
            <a:r>
              <a:rPr lang="en-US" sz="1700" dirty="0" err="1" smtClean="0"/>
              <a:t>pada</a:t>
            </a:r>
            <a:r>
              <a:rPr lang="en-US" sz="1700" dirty="0" smtClean="0"/>
              <a:t> </a:t>
            </a:r>
            <a:r>
              <a:rPr lang="en-US" sz="1700" dirty="0" err="1" smtClean="0"/>
              <a:t>waktu</a:t>
            </a:r>
            <a:r>
              <a:rPr lang="en-US" sz="1700" dirty="0" smtClean="0"/>
              <a:t> </a:t>
            </a:r>
            <a:r>
              <a:rPr lang="en-US" sz="1700" dirty="0" err="1" smtClean="0"/>
              <a:t>akad</a:t>
            </a:r>
            <a:r>
              <a:rPr lang="en-US" sz="1700" dirty="0" smtClean="0"/>
              <a:t>, </a:t>
            </a:r>
            <a:r>
              <a:rPr lang="en-US" sz="1700" dirty="0" err="1" smtClean="0"/>
              <a:t>dengan</a:t>
            </a:r>
            <a:r>
              <a:rPr lang="en-US" sz="1700" dirty="0" smtClean="0"/>
              <a:t> </a:t>
            </a:r>
            <a:r>
              <a:rPr lang="en-US" sz="1700" dirty="0" err="1" smtClean="0"/>
              <a:t>pedoman</a:t>
            </a:r>
            <a:r>
              <a:rPr lang="en-US" sz="1700" dirty="0" smtClean="0"/>
              <a:t> </a:t>
            </a:r>
            <a:r>
              <a:rPr lang="en-US" sz="1700" dirty="0" err="1" smtClean="0"/>
              <a:t>mengikuti</a:t>
            </a:r>
            <a:r>
              <a:rPr lang="en-US" sz="1700" dirty="0" smtClean="0"/>
              <a:t> </a:t>
            </a:r>
            <a:r>
              <a:rPr lang="en-US" sz="1700" dirty="0" err="1" smtClean="0"/>
              <a:t>pendapatan</a:t>
            </a:r>
            <a:r>
              <a:rPr lang="en-US" sz="1700" dirty="0" smtClean="0"/>
              <a:t> bank </a:t>
            </a:r>
          </a:p>
          <a:p>
            <a:pPr algn="l"/>
            <a:r>
              <a:rPr lang="en-US" sz="1700" dirty="0" smtClean="0"/>
              <a:t>(</a:t>
            </a:r>
            <a:r>
              <a:rPr lang="en-US" sz="1700" dirty="0" err="1" smtClean="0"/>
              <a:t>bisa</a:t>
            </a:r>
            <a:r>
              <a:rPr lang="en-US" sz="1700" dirty="0" smtClean="0"/>
              <a:t> </a:t>
            </a:r>
            <a:r>
              <a:rPr lang="en-US" sz="1700" dirty="0" err="1" smtClean="0"/>
              <a:t>naik</a:t>
            </a:r>
            <a:r>
              <a:rPr lang="en-US" sz="1700" dirty="0" smtClean="0"/>
              <a:t>, </a:t>
            </a:r>
            <a:r>
              <a:rPr lang="en-US" sz="1700" dirty="0" err="1" smtClean="0"/>
              <a:t>bisa</a:t>
            </a:r>
            <a:r>
              <a:rPr lang="en-US" sz="1700" dirty="0" smtClean="0"/>
              <a:t> </a:t>
            </a:r>
            <a:r>
              <a:rPr lang="en-US" sz="1700" dirty="0" err="1" smtClean="0"/>
              <a:t>turun</a:t>
            </a:r>
            <a:r>
              <a:rPr lang="en-US" sz="1700" dirty="0" smtClean="0"/>
              <a:t>)</a:t>
            </a:r>
            <a:endParaRPr lang="en-US" sz="17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065951" y="2421228"/>
            <a:ext cx="25756" cy="406972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60375" y="3284114"/>
            <a:ext cx="11259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36251" y="4402430"/>
            <a:ext cx="11259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62007" y="5559381"/>
            <a:ext cx="11259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36251" y="6651940"/>
            <a:ext cx="11259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/>
          <p:cNvSpPr txBox="1">
            <a:spLocks/>
          </p:cNvSpPr>
          <p:nvPr/>
        </p:nvSpPr>
        <p:spPr>
          <a:xfrm>
            <a:off x="360293" y="3616563"/>
            <a:ext cx="4649589" cy="6648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 err="1" smtClean="0"/>
              <a:t>Faktor</a:t>
            </a:r>
            <a:r>
              <a:rPr lang="en-US" sz="1700" dirty="0" smtClean="0"/>
              <a:t> </a:t>
            </a:r>
            <a:r>
              <a:rPr lang="en-US" sz="1700" dirty="0" err="1" smtClean="0"/>
              <a:t>pengali</a:t>
            </a:r>
            <a:r>
              <a:rPr lang="en-US" sz="1700" dirty="0" smtClean="0"/>
              <a:t> </a:t>
            </a:r>
            <a:r>
              <a:rPr lang="en-US" sz="1700" dirty="0" err="1" smtClean="0"/>
              <a:t>bagi</a:t>
            </a:r>
            <a:r>
              <a:rPr lang="en-US" sz="1700" dirty="0" smtClean="0"/>
              <a:t> </a:t>
            </a:r>
            <a:r>
              <a:rPr lang="en-US" sz="1700" dirty="0" err="1" smtClean="0"/>
              <a:t>hasil</a:t>
            </a:r>
            <a:r>
              <a:rPr lang="en-US" sz="1700" dirty="0" smtClean="0"/>
              <a:t> </a:t>
            </a:r>
            <a:r>
              <a:rPr lang="en-US" sz="1700" dirty="0" err="1" smtClean="0"/>
              <a:t>adalah</a:t>
            </a:r>
            <a:r>
              <a:rPr lang="en-US" sz="1700" dirty="0" smtClean="0"/>
              <a:t> </a:t>
            </a:r>
            <a:r>
              <a:rPr lang="en-US" sz="1700" dirty="0" err="1" smtClean="0"/>
              <a:t>jumlah</a:t>
            </a:r>
            <a:r>
              <a:rPr lang="en-US" sz="1700" dirty="0" smtClean="0"/>
              <a:t> </a:t>
            </a:r>
            <a:r>
              <a:rPr lang="en-US" sz="1700" dirty="0" err="1" smtClean="0"/>
              <a:t>pendapatan</a:t>
            </a:r>
            <a:r>
              <a:rPr lang="en-US" sz="1700" dirty="0" smtClean="0"/>
              <a:t> </a:t>
            </a:r>
            <a:r>
              <a:rPr lang="en-US" sz="1700" dirty="0" err="1" smtClean="0"/>
              <a:t>riil</a:t>
            </a:r>
            <a:r>
              <a:rPr lang="en-US" sz="1700" dirty="0" smtClean="0"/>
              <a:t> yang </a:t>
            </a:r>
            <a:r>
              <a:rPr lang="en-US" sz="1700" dirty="0" err="1" smtClean="0"/>
              <a:t>dihasilkan</a:t>
            </a:r>
            <a:endParaRPr lang="en-US" sz="1700" dirty="0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1411004" y="4741317"/>
            <a:ext cx="4165548" cy="664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 err="1" smtClean="0"/>
              <a:t>Bagi</a:t>
            </a:r>
            <a:r>
              <a:rPr lang="en-US" sz="1700" dirty="0" smtClean="0"/>
              <a:t> </a:t>
            </a:r>
            <a:r>
              <a:rPr lang="en-US" sz="1700" dirty="0" err="1" smtClean="0"/>
              <a:t>hasil</a:t>
            </a:r>
            <a:r>
              <a:rPr lang="en-US" sz="1700" dirty="0" smtClean="0"/>
              <a:t> yang </a:t>
            </a:r>
            <a:r>
              <a:rPr lang="en-US" sz="1700" dirty="0" err="1" smtClean="0"/>
              <a:t>dibayarkan</a:t>
            </a:r>
            <a:r>
              <a:rPr lang="en-US" sz="1700" dirty="0" smtClean="0"/>
              <a:t> </a:t>
            </a:r>
            <a:r>
              <a:rPr lang="en-US" sz="1700" i="1" dirty="0" smtClean="0"/>
              <a:t>fair </a:t>
            </a:r>
            <a:r>
              <a:rPr lang="en-US" sz="1700" dirty="0" err="1" smtClean="0"/>
              <a:t>sesuai</a:t>
            </a:r>
            <a:r>
              <a:rPr lang="en-US" sz="1700" dirty="0" smtClean="0"/>
              <a:t> </a:t>
            </a:r>
            <a:r>
              <a:rPr lang="en-US" sz="1700" dirty="0" err="1" smtClean="0"/>
              <a:t>kinerja</a:t>
            </a:r>
            <a:r>
              <a:rPr lang="en-US" sz="1700" dirty="0" smtClean="0"/>
              <a:t> </a:t>
            </a:r>
            <a:r>
              <a:rPr lang="en-US" sz="1700" dirty="0" err="1" smtClean="0"/>
              <a:t>pendapatan</a:t>
            </a:r>
            <a:r>
              <a:rPr lang="en-US" sz="1700" dirty="0" smtClean="0"/>
              <a:t> yang </a:t>
            </a:r>
            <a:r>
              <a:rPr lang="en-US" sz="1700" dirty="0" err="1" smtClean="0"/>
              <a:t>diperoleh</a:t>
            </a:r>
            <a:r>
              <a:rPr lang="en-US" sz="1700" dirty="0" smtClean="0"/>
              <a:t> bank</a:t>
            </a:r>
            <a:endParaRPr lang="en-US" sz="1700" dirty="0"/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360292" y="5833875"/>
            <a:ext cx="3786706" cy="664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 err="1" smtClean="0"/>
              <a:t>Tidak</a:t>
            </a:r>
            <a:r>
              <a:rPr lang="en-US" sz="1700" dirty="0" smtClean="0"/>
              <a:t> </a:t>
            </a:r>
            <a:r>
              <a:rPr lang="en-US" sz="1700" dirty="0" err="1" smtClean="0"/>
              <a:t>ragu</a:t>
            </a:r>
            <a:r>
              <a:rPr lang="en-US" sz="1700" dirty="0" smtClean="0"/>
              <a:t> </a:t>
            </a:r>
            <a:r>
              <a:rPr lang="en-US" sz="1700" dirty="0" err="1" smtClean="0"/>
              <a:t>akan</a:t>
            </a:r>
            <a:r>
              <a:rPr lang="en-US" sz="1700" dirty="0" smtClean="0"/>
              <a:t> </a:t>
            </a:r>
            <a:r>
              <a:rPr lang="en-US" sz="1700" dirty="0" err="1" smtClean="0"/>
              <a:t>keabsahan</a:t>
            </a:r>
            <a:r>
              <a:rPr lang="en-US" sz="1700" dirty="0" smtClean="0"/>
              <a:t> </a:t>
            </a:r>
            <a:r>
              <a:rPr lang="en-US" sz="1700" dirty="0" err="1" smtClean="0"/>
              <a:t>bagi</a:t>
            </a:r>
            <a:r>
              <a:rPr lang="en-US" sz="1700" dirty="0" smtClean="0"/>
              <a:t> </a:t>
            </a:r>
            <a:r>
              <a:rPr lang="en-US" sz="1700" dirty="0" err="1" smtClean="0"/>
              <a:t>hasil</a:t>
            </a:r>
            <a:endParaRPr lang="en-US" sz="1700" dirty="0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256723" y="2492316"/>
            <a:ext cx="4059254" cy="676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 err="1" smtClean="0"/>
              <a:t>Penentuan</a:t>
            </a:r>
            <a:r>
              <a:rPr lang="en-US" sz="1700" dirty="0" smtClean="0"/>
              <a:t> </a:t>
            </a:r>
            <a:r>
              <a:rPr lang="en-US" sz="1700" dirty="0" err="1" smtClean="0"/>
              <a:t>bunga</a:t>
            </a:r>
            <a:r>
              <a:rPr lang="en-US" sz="1700" dirty="0" smtClean="0"/>
              <a:t> </a:t>
            </a:r>
            <a:r>
              <a:rPr lang="en-US" sz="1700" dirty="0" err="1" smtClean="0"/>
              <a:t>dibuat</a:t>
            </a:r>
            <a:r>
              <a:rPr lang="en-US" sz="1700" dirty="0" smtClean="0"/>
              <a:t> </a:t>
            </a:r>
            <a:r>
              <a:rPr lang="en-US" sz="1700" dirty="0" err="1" smtClean="0"/>
              <a:t>pada</a:t>
            </a:r>
            <a:r>
              <a:rPr lang="en-US" sz="1700" dirty="0" smtClean="0"/>
              <a:t> </a:t>
            </a:r>
            <a:r>
              <a:rPr lang="en-US" sz="1700" dirty="0" err="1" smtClean="0"/>
              <a:t>waktu</a:t>
            </a:r>
            <a:r>
              <a:rPr lang="en-US" sz="1700" dirty="0" smtClean="0"/>
              <a:t> </a:t>
            </a:r>
            <a:r>
              <a:rPr lang="en-US" sz="1700" dirty="0" err="1" smtClean="0"/>
              <a:t>akad</a:t>
            </a:r>
            <a:r>
              <a:rPr lang="en-US" sz="1700" dirty="0" smtClean="0"/>
              <a:t> </a:t>
            </a:r>
            <a:r>
              <a:rPr lang="en-US" sz="1700" dirty="0" err="1" smtClean="0"/>
              <a:t>dengan</a:t>
            </a:r>
            <a:r>
              <a:rPr lang="en-US" sz="1700" dirty="0" smtClean="0"/>
              <a:t> </a:t>
            </a:r>
            <a:r>
              <a:rPr lang="en-US" sz="1700" dirty="0" err="1" smtClean="0"/>
              <a:t>asumsi</a:t>
            </a:r>
            <a:r>
              <a:rPr lang="en-US" sz="1700" dirty="0" smtClean="0"/>
              <a:t> </a:t>
            </a:r>
            <a:r>
              <a:rPr lang="en-US" sz="1700" dirty="0" err="1" smtClean="0"/>
              <a:t>selalu</a:t>
            </a:r>
            <a:r>
              <a:rPr lang="en-US" sz="1700" dirty="0" smtClean="0"/>
              <a:t> </a:t>
            </a:r>
            <a:r>
              <a:rPr lang="en-US" sz="1700" dirty="0" err="1" smtClean="0"/>
              <a:t>untung</a:t>
            </a:r>
            <a:endParaRPr lang="en-US" sz="1700" dirty="0"/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7390065" y="3612012"/>
            <a:ext cx="4607158" cy="6648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 err="1" smtClean="0"/>
              <a:t>Faktor</a:t>
            </a:r>
            <a:r>
              <a:rPr lang="en-US" sz="1700" dirty="0" smtClean="0"/>
              <a:t> </a:t>
            </a:r>
            <a:r>
              <a:rPr lang="en-US" sz="1700" dirty="0" err="1" smtClean="0"/>
              <a:t>pengali</a:t>
            </a:r>
            <a:r>
              <a:rPr lang="en-US" sz="1700" dirty="0" smtClean="0"/>
              <a:t> </a:t>
            </a:r>
            <a:r>
              <a:rPr lang="en-US" sz="1700" dirty="0" err="1" smtClean="0"/>
              <a:t>bunga</a:t>
            </a:r>
            <a:r>
              <a:rPr lang="en-US" sz="1700" dirty="0" smtClean="0"/>
              <a:t> </a:t>
            </a:r>
            <a:r>
              <a:rPr lang="en-US" sz="1700" dirty="0" err="1" smtClean="0"/>
              <a:t>adalah</a:t>
            </a:r>
            <a:r>
              <a:rPr lang="en-US" sz="1700" dirty="0" smtClean="0"/>
              <a:t> </a:t>
            </a:r>
            <a:r>
              <a:rPr lang="en-US" sz="1700" dirty="0" err="1" smtClean="0"/>
              <a:t>jumlah</a:t>
            </a:r>
            <a:r>
              <a:rPr lang="en-US" sz="1700" dirty="0" smtClean="0"/>
              <a:t> </a:t>
            </a:r>
            <a:r>
              <a:rPr lang="en-US" sz="1700" dirty="0" err="1" smtClean="0"/>
              <a:t>dana</a:t>
            </a:r>
            <a:r>
              <a:rPr lang="en-US" sz="1700" dirty="0" smtClean="0"/>
              <a:t>/ modal yang </a:t>
            </a:r>
            <a:r>
              <a:rPr lang="en-US" sz="1700" dirty="0" err="1" smtClean="0"/>
              <a:t>ditempatkan</a:t>
            </a:r>
            <a:endParaRPr lang="en-US" sz="1700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6246254" y="4716559"/>
            <a:ext cx="4500401" cy="664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 err="1" smtClean="0"/>
              <a:t>Bunga</a:t>
            </a:r>
            <a:r>
              <a:rPr lang="en-US" sz="1700" dirty="0" smtClean="0"/>
              <a:t> yang </a:t>
            </a:r>
            <a:r>
              <a:rPr lang="en-US" sz="1700" dirty="0" err="1" smtClean="0"/>
              <a:t>dibayarkan</a:t>
            </a:r>
            <a:r>
              <a:rPr lang="en-US" sz="1700" dirty="0" smtClean="0"/>
              <a:t> </a:t>
            </a:r>
            <a:r>
              <a:rPr lang="en-US" sz="1700" dirty="0" err="1" smtClean="0"/>
              <a:t>tidak</a:t>
            </a:r>
            <a:r>
              <a:rPr lang="en-US" sz="1700" dirty="0" smtClean="0"/>
              <a:t> </a:t>
            </a:r>
            <a:r>
              <a:rPr lang="en-US" sz="1700" dirty="0" err="1" smtClean="0"/>
              <a:t>berubah</a:t>
            </a:r>
            <a:r>
              <a:rPr lang="en-US" sz="1700" dirty="0" smtClean="0"/>
              <a:t> (</a:t>
            </a:r>
            <a:r>
              <a:rPr lang="en-US" sz="1700" i="1" dirty="0" smtClean="0"/>
              <a:t>fixed</a:t>
            </a:r>
            <a:r>
              <a:rPr lang="en-US" sz="1700" dirty="0" smtClean="0"/>
              <a:t>)  </a:t>
            </a:r>
            <a:r>
              <a:rPr lang="en-US" sz="1700" dirty="0" err="1" smtClean="0"/>
              <a:t>dan</a:t>
            </a:r>
            <a:r>
              <a:rPr lang="en-US" sz="1700" dirty="0" smtClean="0"/>
              <a:t> </a:t>
            </a:r>
            <a:r>
              <a:rPr lang="en-US" sz="1700" dirty="0" err="1" smtClean="0"/>
              <a:t>tidak</a:t>
            </a:r>
            <a:r>
              <a:rPr lang="en-US" sz="1700" dirty="0" smtClean="0"/>
              <a:t> </a:t>
            </a:r>
            <a:r>
              <a:rPr lang="en-US" sz="1700" dirty="0" err="1" smtClean="0"/>
              <a:t>memperhatikan</a:t>
            </a:r>
            <a:r>
              <a:rPr lang="en-US" sz="1700" dirty="0" smtClean="0"/>
              <a:t> </a:t>
            </a:r>
            <a:r>
              <a:rPr lang="en-US" sz="1700" dirty="0" err="1" smtClean="0"/>
              <a:t>pendapatan</a:t>
            </a:r>
            <a:r>
              <a:rPr lang="en-US" sz="1700" dirty="0" smtClean="0"/>
              <a:t> </a:t>
            </a:r>
            <a:r>
              <a:rPr lang="en-US" sz="1700" dirty="0" err="1" smtClean="0"/>
              <a:t>riil</a:t>
            </a:r>
            <a:r>
              <a:rPr lang="en-US" sz="1700" dirty="0" smtClean="0"/>
              <a:t> bank</a:t>
            </a:r>
            <a:endParaRPr lang="en-US" sz="1700" dirty="0"/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7390065" y="5809117"/>
            <a:ext cx="3740542" cy="664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 err="1" smtClean="0"/>
              <a:t>Eksistensi</a:t>
            </a:r>
            <a:r>
              <a:rPr lang="en-US" sz="1700" dirty="0" smtClean="0"/>
              <a:t> </a:t>
            </a:r>
            <a:r>
              <a:rPr lang="en-US" sz="1700" dirty="0" err="1" smtClean="0"/>
              <a:t>bunga</a:t>
            </a:r>
            <a:r>
              <a:rPr lang="en-US" sz="1700" dirty="0" smtClean="0"/>
              <a:t> </a:t>
            </a:r>
            <a:r>
              <a:rPr lang="en-US" sz="1700" dirty="0" err="1" smtClean="0"/>
              <a:t>diragukan</a:t>
            </a:r>
            <a:endParaRPr lang="en-US" sz="1700" dirty="0"/>
          </a:p>
        </p:txBody>
      </p:sp>
      <p:pic>
        <p:nvPicPr>
          <p:cNvPr id="58" name="Picture 5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89" y="2580733"/>
            <a:ext cx="844105" cy="57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17" y="3648759"/>
            <a:ext cx="843564" cy="63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4724232"/>
            <a:ext cx="739557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48" y="5809117"/>
            <a:ext cx="733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0993" y="2529295"/>
            <a:ext cx="1047232" cy="613152"/>
          </a:xfrm>
          <a:prstGeom prst="rect">
            <a:avLst/>
          </a:prstGeom>
        </p:spPr>
      </p:pic>
      <p:pic>
        <p:nvPicPr>
          <p:cNvPr id="63" name="Picture 62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92" y="3598243"/>
            <a:ext cx="955447" cy="68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97"/>
          <a:stretch/>
        </p:blipFill>
        <p:spPr bwMode="auto">
          <a:xfrm>
            <a:off x="10919675" y="4679727"/>
            <a:ext cx="800100" cy="666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6" name="Picture 65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34" y="5700757"/>
            <a:ext cx="866775" cy="67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18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3452" y="330792"/>
            <a:ext cx="6646460" cy="1184109"/>
          </a:xfr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PERHITUNGAN </a:t>
            </a:r>
            <a:r>
              <a:rPr lang="en-US" sz="3200" b="1" dirty="0" smtClean="0">
                <a:solidFill>
                  <a:srgbClr val="FFFF00"/>
                </a:solidFill>
              </a:rPr>
              <a:t>BAGI HASIL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4" name="AutoShape 2" descr="Image result for logo bank riau kepr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923" y="143206"/>
            <a:ext cx="2019868" cy="155927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2" y="330790"/>
            <a:ext cx="2451149" cy="118410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1107585" y="1843119"/>
            <a:ext cx="9890975" cy="1009359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    </a:t>
            </a:r>
            <a:endParaRPr lang="en-US" sz="2000" b="1" dirty="0" smtClean="0"/>
          </a:p>
          <a:p>
            <a:pPr algn="l"/>
            <a:r>
              <a:rPr lang="en-US" sz="2000" b="1" dirty="0" smtClean="0"/>
              <a:t>           </a:t>
            </a:r>
            <a:r>
              <a:rPr lang="en-US" sz="2000" b="1" dirty="0" err="1" smtClean="0"/>
              <a:t>Saldo</a:t>
            </a:r>
            <a:r>
              <a:rPr lang="en-US" sz="2000" b="1" dirty="0" smtClean="0"/>
              <a:t> +rata-rata </a:t>
            </a:r>
            <a:r>
              <a:rPr lang="en-US" sz="2000" b="1" dirty="0" err="1" smtClean="0"/>
              <a:t>simpanan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harian</a:t>
            </a:r>
            <a:r>
              <a:rPr lang="en-US" sz="2000" b="1" dirty="0" smtClean="0"/>
              <a:t>                                   Total </a:t>
            </a:r>
            <a:r>
              <a:rPr lang="en-US" sz="2000" b="1" dirty="0" err="1" smtClean="0"/>
              <a:t>pendapatan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distribusi</a:t>
            </a:r>
            <a:r>
              <a:rPr lang="en-US" sz="2000" b="1" dirty="0" smtClean="0"/>
              <a:t>                           Nisbah</a:t>
            </a:r>
          </a:p>
          <a:p>
            <a:pPr algn="l"/>
            <a:r>
              <a:rPr lang="en-US" sz="2000" b="1" dirty="0" smtClean="0"/>
              <a:t>                                                                                                    </a:t>
            </a:r>
            <a:r>
              <a:rPr lang="en-US" sz="2000" b="1" dirty="0" err="1" smtClean="0"/>
              <a:t>bagi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hasil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untuk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simpanan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sejenis</a:t>
            </a:r>
            <a:r>
              <a:rPr lang="en-US" sz="2000" b="1" dirty="0" smtClean="0"/>
              <a:t>                   </a:t>
            </a:r>
            <a:r>
              <a:rPr lang="en-US" sz="2000" b="1" dirty="0" err="1" smtClean="0"/>
              <a:t>bagi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hasil</a:t>
            </a:r>
            <a:r>
              <a:rPr lang="en-US" sz="2000" b="1" dirty="0" smtClean="0"/>
              <a:t>    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     </a:t>
            </a:r>
            <a:r>
              <a:rPr lang="en-US" sz="2000" b="1" dirty="0" err="1" smtClean="0"/>
              <a:t>Saldo</a:t>
            </a:r>
            <a:r>
              <a:rPr lang="en-US" sz="2000" b="1" dirty="0" smtClean="0"/>
              <a:t> rata-rata </a:t>
            </a:r>
            <a:r>
              <a:rPr lang="en-US" sz="2000" b="1" dirty="0" err="1" smtClean="0"/>
              <a:t>seluruh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simpanan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sejenis</a:t>
            </a:r>
            <a:endParaRPr lang="en-US" sz="2000" b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300766" y="2415878"/>
            <a:ext cx="3696237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318380" y="2185047"/>
            <a:ext cx="344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63328" y="2185047"/>
            <a:ext cx="344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07585" y="2945044"/>
            <a:ext cx="1094702" cy="35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 err="1" smtClean="0"/>
              <a:t>Contoh</a:t>
            </a:r>
            <a:r>
              <a:rPr lang="en-US" sz="1400" b="1" dirty="0" smtClean="0"/>
              <a:t> :</a:t>
            </a:r>
          </a:p>
          <a:p>
            <a:pPr algn="l"/>
            <a:endParaRPr lang="en-US" sz="1700" b="1" dirty="0"/>
          </a:p>
        </p:txBody>
      </p:sp>
      <p:pic>
        <p:nvPicPr>
          <p:cNvPr id="15" name="Picture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866" y="3280077"/>
            <a:ext cx="927277" cy="580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965917" y="4183468"/>
            <a:ext cx="2182967" cy="784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Pak Ahmad, </a:t>
            </a:r>
            <a:r>
              <a:rPr lang="en-US" sz="1400" dirty="0" err="1" smtClean="0"/>
              <a:t>saldo</a:t>
            </a:r>
            <a:r>
              <a:rPr lang="en-US" sz="1400" dirty="0" smtClean="0"/>
              <a:t> rata-rata </a:t>
            </a:r>
            <a:r>
              <a:rPr lang="en-US" sz="1400" dirty="0" err="1" smtClean="0"/>
              <a:t>tabungan</a:t>
            </a:r>
            <a:r>
              <a:rPr lang="en-US" sz="1400" dirty="0" smtClean="0"/>
              <a:t> </a:t>
            </a:r>
            <a:r>
              <a:rPr lang="en-US" sz="1400" dirty="0" err="1" smtClean="0"/>
              <a:t>bulan</a:t>
            </a:r>
            <a:r>
              <a:rPr lang="en-US" sz="1400" dirty="0" smtClean="0"/>
              <a:t> </a:t>
            </a:r>
            <a:r>
              <a:rPr lang="en-US" sz="1400" dirty="0" err="1" smtClean="0"/>
              <a:t>Juli</a:t>
            </a:r>
            <a:r>
              <a:rPr lang="en-US" sz="1400" dirty="0" smtClean="0"/>
              <a:t> 2019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Rp.5.000.000,-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dirty="0"/>
          </a:p>
        </p:txBody>
      </p:sp>
      <p:pic>
        <p:nvPicPr>
          <p:cNvPr id="14" name="Picture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368" y="3263818"/>
            <a:ext cx="895350" cy="82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24" y="3328060"/>
            <a:ext cx="8953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190" y="3328060"/>
            <a:ext cx="9144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3475916" y="4183468"/>
            <a:ext cx="2182967" cy="784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err="1" smtClean="0"/>
              <a:t>Perbandingan</a:t>
            </a:r>
            <a:r>
              <a:rPr lang="en-US" sz="1400" dirty="0" smtClean="0"/>
              <a:t> </a:t>
            </a:r>
            <a:r>
              <a:rPr lang="en-US" sz="1400" dirty="0" err="1" smtClean="0"/>
              <a:t>bagi</a:t>
            </a:r>
            <a:r>
              <a:rPr lang="en-US" sz="1400" dirty="0" smtClean="0"/>
              <a:t> </a:t>
            </a:r>
            <a:r>
              <a:rPr lang="en-US" sz="1400" dirty="0" err="1" smtClean="0"/>
              <a:t>hasil</a:t>
            </a:r>
            <a:r>
              <a:rPr lang="en-US" sz="1400" dirty="0" smtClean="0"/>
              <a:t> (Nisbah) Nasabah </a:t>
            </a:r>
            <a:r>
              <a:rPr lang="en-US" sz="1400" dirty="0" err="1" smtClean="0"/>
              <a:t>dan</a:t>
            </a:r>
            <a:r>
              <a:rPr lang="en-US" sz="1400" dirty="0" smtClean="0"/>
              <a:t> Bank </a:t>
            </a:r>
            <a:r>
              <a:rPr lang="en-US" sz="1400" b="1" dirty="0" smtClean="0"/>
              <a:t>30% : 70%</a:t>
            </a:r>
            <a:endParaRPr lang="en-US" sz="1400" b="1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930334" y="4168423"/>
            <a:ext cx="2182967" cy="784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err="1" smtClean="0"/>
              <a:t>Saldo</a:t>
            </a:r>
            <a:r>
              <a:rPr lang="en-US" sz="1400" dirty="0" smtClean="0"/>
              <a:t> rata-rata </a:t>
            </a:r>
            <a:r>
              <a:rPr lang="en-US" sz="1400" dirty="0" err="1" smtClean="0"/>
              <a:t>tabungan</a:t>
            </a:r>
            <a:r>
              <a:rPr lang="en-US" sz="1400" dirty="0" smtClean="0"/>
              <a:t> </a:t>
            </a:r>
            <a:r>
              <a:rPr lang="en-US" sz="1400" dirty="0" err="1" smtClean="0"/>
              <a:t>seluruh</a:t>
            </a:r>
            <a:r>
              <a:rPr lang="en-US" sz="1400" dirty="0" smtClean="0"/>
              <a:t> Nasabah Bank Riau </a:t>
            </a:r>
            <a:r>
              <a:rPr lang="en-US" sz="1400" dirty="0" err="1" smtClean="0"/>
              <a:t>Kepri</a:t>
            </a:r>
            <a:r>
              <a:rPr lang="en-US" sz="1400" dirty="0" smtClean="0"/>
              <a:t> </a:t>
            </a:r>
            <a:r>
              <a:rPr lang="en-US" sz="1400" dirty="0" err="1" smtClean="0"/>
              <a:t>Syariah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Juli</a:t>
            </a:r>
            <a:r>
              <a:rPr lang="en-US" sz="1400" dirty="0" smtClean="0"/>
              <a:t> 2019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  Rp.500.000.000,-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440333" y="4168423"/>
            <a:ext cx="2182967" cy="784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err="1" smtClean="0"/>
              <a:t>Pendapatan</a:t>
            </a:r>
            <a:r>
              <a:rPr lang="en-US" sz="1400" dirty="0" smtClean="0"/>
              <a:t> Bank yang </a:t>
            </a:r>
            <a:r>
              <a:rPr lang="en-US" sz="1400" dirty="0" err="1" smtClean="0"/>
              <a:t>dibagihasilkan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Nasabah </a:t>
            </a:r>
            <a:r>
              <a:rPr lang="en-US" sz="1400" dirty="0" err="1" smtClean="0"/>
              <a:t>tabungan</a:t>
            </a:r>
            <a:r>
              <a:rPr lang="en-US" sz="1400" dirty="0" smtClean="0"/>
              <a:t>  Rp.6.000.000,-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474" y="3670479"/>
            <a:ext cx="557224" cy="362431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6" r="2724"/>
          <a:stretch/>
        </p:blipFill>
        <p:spPr bwMode="auto">
          <a:xfrm>
            <a:off x="1107586" y="5521047"/>
            <a:ext cx="978792" cy="10730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r="54968"/>
          <a:stretch/>
        </p:blipFill>
        <p:spPr bwMode="auto">
          <a:xfrm>
            <a:off x="10459574" y="5521047"/>
            <a:ext cx="691606" cy="9956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1803042" y="4952755"/>
            <a:ext cx="1777285" cy="77834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Berapakah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jumlah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bagi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hasil</a:t>
            </a:r>
            <a:r>
              <a:rPr lang="en-US" sz="1200" b="1" dirty="0" smtClean="0"/>
              <a:t> yang </a:t>
            </a:r>
            <a:r>
              <a:rPr lang="en-US" sz="1200" b="1" dirty="0" err="1" smtClean="0"/>
              <a:t>akan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saya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terima</a:t>
            </a:r>
            <a:r>
              <a:rPr lang="en-US" sz="1200" b="1" dirty="0" smtClean="0"/>
              <a:t>?</a:t>
            </a:r>
            <a:endParaRPr lang="en-US" sz="1200" b="1" dirty="0"/>
          </a:p>
        </p:txBody>
      </p:sp>
      <p:sp>
        <p:nvSpPr>
          <p:cNvPr id="26" name="Oval Callout 25"/>
          <p:cNvSpPr/>
          <p:nvPr/>
        </p:nvSpPr>
        <p:spPr>
          <a:xfrm rot="5400000" flipH="1" flipV="1">
            <a:off x="5751826" y="2814145"/>
            <a:ext cx="1431293" cy="6128690"/>
          </a:xfrm>
          <a:prstGeom prst="wedgeEllipse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     </a:t>
            </a:r>
          </a:p>
          <a:p>
            <a:pPr algn="r"/>
            <a:r>
              <a:rPr lang="en-US" sz="1200" b="1" dirty="0" smtClean="0">
                <a:solidFill>
                  <a:schemeClr val="tx1"/>
                </a:solidFill>
              </a:rPr>
              <a:t>Rp.5.000.000,-      X   Rp.6.000.000,-   X   30%   =    Rp.18.000,- *                                       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     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      Rp.500.000.000,-</a:t>
            </a:r>
          </a:p>
          <a:p>
            <a:endParaRPr lang="en-US" sz="1200" b="1" dirty="0" smtClean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                 *)  </a:t>
            </a:r>
            <a:r>
              <a:rPr lang="en-US" sz="1200" b="1" dirty="0" err="1" smtClean="0">
                <a:solidFill>
                  <a:schemeClr val="tx1"/>
                </a:solidFill>
              </a:rPr>
              <a:t>belum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dipotong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pajak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dan</a:t>
            </a:r>
            <a:r>
              <a:rPr lang="en-US" sz="1200" b="1" dirty="0" smtClean="0">
                <a:solidFill>
                  <a:schemeClr val="tx1"/>
                </a:solidFill>
              </a:rPr>
              <a:t> zakat </a:t>
            </a:r>
            <a:r>
              <a:rPr lang="en-US" sz="1200" b="1" dirty="0" err="1" smtClean="0">
                <a:solidFill>
                  <a:schemeClr val="tx1"/>
                </a:solidFill>
              </a:rPr>
              <a:t>bagi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hasil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520962" y="5769736"/>
            <a:ext cx="1091484" cy="12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9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11" y="69932"/>
            <a:ext cx="12211011" cy="6865341"/>
          </a:xfrm>
        </p:spPr>
      </p:pic>
      <p:sp>
        <p:nvSpPr>
          <p:cNvPr id="7" name="Rectangle 6"/>
          <p:cNvSpPr/>
          <p:nvPr/>
        </p:nvSpPr>
        <p:spPr>
          <a:xfrm>
            <a:off x="360608" y="2459865"/>
            <a:ext cx="9272789" cy="26916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95210" y="3342066"/>
            <a:ext cx="3786389" cy="92727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PERORANGAN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5847008" y="3342067"/>
            <a:ext cx="3786389" cy="92727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PERUSAHAAN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291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2" y="0"/>
            <a:ext cx="12197952" cy="6858000"/>
          </a:xfrm>
        </p:spPr>
      </p:pic>
    </p:spTree>
    <p:extLst>
      <p:ext uri="{BB962C8B-B14F-4D97-AF65-F5344CB8AC3E}">
        <p14:creationId xmlns:p14="http://schemas.microsoft.com/office/powerpoint/2010/main" val="30481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" y="12877"/>
            <a:ext cx="12181303" cy="6848639"/>
          </a:xfrm>
        </p:spPr>
      </p:pic>
    </p:spTree>
    <p:extLst>
      <p:ext uri="{BB962C8B-B14F-4D97-AF65-F5344CB8AC3E}">
        <p14:creationId xmlns:p14="http://schemas.microsoft.com/office/powerpoint/2010/main" val="33591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27"/>
            <a:ext cx="12197955" cy="6858000"/>
          </a:xfrm>
        </p:spPr>
      </p:pic>
    </p:spTree>
    <p:extLst>
      <p:ext uri="{BB962C8B-B14F-4D97-AF65-F5344CB8AC3E}">
        <p14:creationId xmlns:p14="http://schemas.microsoft.com/office/powerpoint/2010/main" val="337853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1926</Words>
  <Application>Microsoft Office PowerPoint</Application>
  <PresentationFormat>Widescreen</PresentationFormat>
  <Paragraphs>561</Paragraphs>
  <Slides>27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Microsoft YaHei</vt:lpstr>
      <vt:lpstr>Arial</vt:lpstr>
      <vt:lpstr>Calibri</vt:lpstr>
      <vt:lpstr>Calibri Light</vt:lpstr>
      <vt:lpstr>Century</vt:lpstr>
      <vt:lpstr>Office Theme</vt:lpstr>
      <vt:lpstr>Worksheet</vt:lpstr>
      <vt:lpstr>PowerPoint Presentation</vt:lpstr>
      <vt:lpstr>PowerPoint Presentation</vt:lpstr>
      <vt:lpstr>PRINSIP PENDANAAN BANK SYARIAH &amp;  BANK KONVENSIONAL</vt:lpstr>
      <vt:lpstr>PERBEDAAN BAGI HASIL &amp; BUNGA</vt:lpstr>
      <vt:lpstr>PERHITUNGAN BAGI HASIL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PRINSIP PENDANAAN BANK SYARIAH &amp;  BANK KONVENSIONAL</dc:title>
  <dc:creator>winda</dc:creator>
  <cp:lastModifiedBy>Winda Rizki Liyana Putri</cp:lastModifiedBy>
  <cp:revision>75</cp:revision>
  <cp:lastPrinted>2019-07-30T07:03:27Z</cp:lastPrinted>
  <dcterms:created xsi:type="dcterms:W3CDTF">2019-07-29T02:55:51Z</dcterms:created>
  <dcterms:modified xsi:type="dcterms:W3CDTF">2020-02-27T09:38:22Z</dcterms:modified>
</cp:coreProperties>
</file>